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  <p:sldMasterId id="2147483729" r:id="rId2"/>
  </p:sldMasterIdLst>
  <p:notesMasterIdLst>
    <p:notesMasterId r:id="rId66"/>
  </p:notesMasterIdLst>
  <p:handoutMasterIdLst>
    <p:handoutMasterId r:id="rId67"/>
  </p:handoutMasterIdLst>
  <p:sldIdLst>
    <p:sldId id="831" r:id="rId3"/>
    <p:sldId id="882" r:id="rId4"/>
    <p:sldId id="881" r:id="rId5"/>
    <p:sldId id="432" r:id="rId6"/>
    <p:sldId id="883" r:id="rId7"/>
    <p:sldId id="828" r:id="rId8"/>
    <p:sldId id="884" r:id="rId9"/>
    <p:sldId id="933" r:id="rId10"/>
    <p:sldId id="829" r:id="rId11"/>
    <p:sldId id="885" r:id="rId12"/>
    <p:sldId id="886" r:id="rId13"/>
    <p:sldId id="887" r:id="rId14"/>
    <p:sldId id="888" r:id="rId15"/>
    <p:sldId id="952" r:id="rId16"/>
    <p:sldId id="890" r:id="rId17"/>
    <p:sldId id="891" r:id="rId18"/>
    <p:sldId id="953" r:id="rId19"/>
    <p:sldId id="954" r:id="rId20"/>
    <p:sldId id="892" r:id="rId21"/>
    <p:sldId id="893" r:id="rId22"/>
    <p:sldId id="894" r:id="rId23"/>
    <p:sldId id="955" r:id="rId24"/>
    <p:sldId id="956" r:id="rId25"/>
    <p:sldId id="895" r:id="rId26"/>
    <p:sldId id="957" r:id="rId27"/>
    <p:sldId id="918" r:id="rId28"/>
    <p:sldId id="899" r:id="rId29"/>
    <p:sldId id="940" r:id="rId30"/>
    <p:sldId id="901" r:id="rId31"/>
    <p:sldId id="900" r:id="rId32"/>
    <p:sldId id="902" r:id="rId33"/>
    <p:sldId id="903" r:id="rId34"/>
    <p:sldId id="904" r:id="rId35"/>
    <p:sldId id="905" r:id="rId36"/>
    <p:sldId id="906" r:id="rId37"/>
    <p:sldId id="907" r:id="rId38"/>
    <p:sldId id="908" r:id="rId39"/>
    <p:sldId id="909" r:id="rId40"/>
    <p:sldId id="910" r:id="rId41"/>
    <p:sldId id="911" r:id="rId42"/>
    <p:sldId id="912" r:id="rId43"/>
    <p:sldId id="913" r:id="rId44"/>
    <p:sldId id="914" r:id="rId45"/>
    <p:sldId id="941" r:id="rId46"/>
    <p:sldId id="915" r:id="rId47"/>
    <p:sldId id="916" r:id="rId48"/>
    <p:sldId id="917" r:id="rId49"/>
    <p:sldId id="934" r:id="rId50"/>
    <p:sldId id="920" r:id="rId51"/>
    <p:sldId id="942" r:id="rId52"/>
    <p:sldId id="943" r:id="rId53"/>
    <p:sldId id="944" r:id="rId54"/>
    <p:sldId id="945" r:id="rId55"/>
    <p:sldId id="946" r:id="rId56"/>
    <p:sldId id="947" r:id="rId57"/>
    <p:sldId id="948" r:id="rId58"/>
    <p:sldId id="935" r:id="rId59"/>
    <p:sldId id="949" r:id="rId60"/>
    <p:sldId id="950" r:id="rId61"/>
    <p:sldId id="951" r:id="rId62"/>
    <p:sldId id="958" r:id="rId63"/>
    <p:sldId id="959" r:id="rId64"/>
    <p:sldId id="960" r:id="rId65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E83F3"/>
    <a:srgbClr val="00AD4B"/>
    <a:srgbClr val="CC0000"/>
    <a:srgbClr val="A50021"/>
    <a:srgbClr val="0000CC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 autoAdjust="0"/>
    <p:restoredTop sz="82603" autoAdjust="0"/>
  </p:normalViewPr>
  <p:slideViewPr>
    <p:cSldViewPr>
      <p:cViewPr varScale="1">
        <p:scale>
          <a:sx n="139" d="100"/>
          <a:sy n="139" d="100"/>
        </p:scale>
        <p:origin x="119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68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将输入</a:t>
            </a:r>
            <a:r>
              <a:rPr kumimoji="1" lang="en-US" altLang="zh-CN" dirty="0"/>
              <a:t>xi</a:t>
            </a:r>
            <a:r>
              <a:rPr kumimoji="1" lang="zh-CN" altLang="en-US" dirty="0"/>
              <a:t>映射到</a:t>
            </a:r>
            <a:r>
              <a:rPr kumimoji="1" lang="en-US" altLang="zh-CN" dirty="0" err="1"/>
              <a:t>yi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这是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模型，所以</a:t>
            </a:r>
            <a:r>
              <a:rPr kumimoji="1" lang="en-US" altLang="zh-CN" dirty="0"/>
              <a:t>y1</a:t>
            </a:r>
            <a:r>
              <a:rPr kumimoji="1" lang="zh-CN" altLang="en-US" dirty="0"/>
              <a:t>只能看到</a:t>
            </a:r>
            <a:r>
              <a:rPr kumimoji="1" lang="en-US" altLang="zh-CN" dirty="0"/>
              <a:t>x1.</a:t>
            </a:r>
            <a:r>
              <a:rPr kumimoji="1" lang="zh-CN" altLang="en-US" dirty="0"/>
              <a:t> </a:t>
            </a:r>
            <a:r>
              <a:rPr kumimoji="1" lang="en-US" altLang="zh-CN" dirty="0"/>
              <a:t>y2</a:t>
            </a:r>
            <a:r>
              <a:rPr kumimoji="1" lang="zh-CN" altLang="en-US" dirty="0"/>
              <a:t>只能看到</a:t>
            </a:r>
            <a:r>
              <a:rPr kumimoji="1" lang="en-US" altLang="zh-CN" dirty="0"/>
              <a:t>x1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x2.</a:t>
            </a:r>
          </a:p>
          <a:p>
            <a:r>
              <a:rPr kumimoji="1" lang="zh-CN" altLang="en-US" dirty="0"/>
              <a:t>所有</a:t>
            </a:r>
            <a:r>
              <a:rPr kumimoji="1" lang="en-US" altLang="zh-CN" dirty="0" err="1"/>
              <a:t>yi</a:t>
            </a:r>
            <a:r>
              <a:rPr kumimoji="1" lang="zh-CN" altLang="en-US" dirty="0"/>
              <a:t>的计算是独立的，所以可以并行计算。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y3</a:t>
            </a:r>
            <a:r>
              <a:rPr kumimoji="1" lang="zh-CN" altLang="en-US" dirty="0"/>
              <a:t>时需要比较</a:t>
            </a:r>
            <a:r>
              <a:rPr kumimoji="1" lang="en-US" altLang="zh-CN" dirty="0"/>
              <a:t>x1,x2,x3.</a:t>
            </a:r>
          </a:p>
          <a:p>
            <a:r>
              <a:rPr kumimoji="1" lang="zh-CN" altLang="en-US" dirty="0"/>
              <a:t>最简单的比较是内积 这里是</a:t>
            </a:r>
            <a:r>
              <a:rPr kumimoji="1" lang="en-US" altLang="zh-CN" dirty="0"/>
              <a:t>xi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xj</a:t>
            </a:r>
            <a:r>
              <a:rPr kumimoji="1" lang="zh-CN" altLang="en-US" dirty="0"/>
              <a:t>的自相关性。</a:t>
            </a:r>
            <a:r>
              <a:rPr kumimoji="1" lang="en-US" altLang="zh-CN" dirty="0"/>
              <a:t>Y3</a:t>
            </a:r>
            <a:r>
              <a:rPr kumimoji="1" lang="zh-CN" altLang="en-US" dirty="0"/>
              <a:t>体现了</a:t>
            </a:r>
            <a:r>
              <a:rPr kumimoji="1" lang="en-US" altLang="zh-CN" dirty="0"/>
              <a:t>x3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x1-x3</a:t>
            </a:r>
            <a:r>
              <a:rPr kumimoji="1" lang="zh-CN" altLang="en-US" dirty="0"/>
              <a:t>的相关性。</a:t>
            </a:r>
            <a:endParaRPr kumimoji="1" lang="en-US" altLang="zh-CN" dirty="0"/>
          </a:p>
          <a:p>
            <a:r>
              <a:rPr kumimoji="1" lang="zh-CN" altLang="en-US" dirty="0"/>
              <a:t>然而如果到此为止就没有参数，也不存在学习的可能性了。所以需要引入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个矩阵。原始大小：</a:t>
            </a:r>
            <a:r>
              <a:rPr kumimoji="1" lang="en-US" altLang="zh-CN" dirty="0"/>
              <a:t>1024</a:t>
            </a:r>
            <a:r>
              <a:rPr kumimoji="1" lang="zh-CN" altLang="en-US" dirty="0"/>
              <a:t>*</a:t>
            </a:r>
            <a:r>
              <a:rPr kumimoji="1" lang="en-US" altLang="zh-CN" dirty="0"/>
              <a:t>64.</a:t>
            </a:r>
          </a:p>
          <a:p>
            <a:r>
              <a:rPr kumimoji="1" lang="en-US" altLang="zh-CN" dirty="0"/>
              <a:t>Query:</a:t>
            </a:r>
            <a:r>
              <a:rPr kumimoji="1" lang="zh-CN" altLang="en-US" dirty="0"/>
              <a:t> 当前考虑的词语；</a:t>
            </a:r>
            <a:r>
              <a:rPr kumimoji="1" lang="en-US" altLang="zh-CN" dirty="0"/>
              <a:t>Key</a:t>
            </a:r>
            <a:r>
              <a:rPr kumimoji="1" lang="zh-CN" altLang="en-US" dirty="0"/>
              <a:t>：邻居词；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：需要输出的词语。</a:t>
            </a:r>
            <a:endParaRPr kumimoji="1" lang="en-US" altLang="zh-CN" dirty="0"/>
          </a:p>
          <a:p>
            <a:r>
              <a:rPr kumimoji="1" lang="zh-CN" altLang="en-US" dirty="0"/>
              <a:t>尺度变换以避免太大的权重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增强模型的稳定性</a:t>
            </a:r>
            <a:endParaRPr kumimoji="1" lang="en-US" altLang="zh-CN" dirty="0"/>
          </a:p>
          <a:p>
            <a:r>
              <a:rPr kumimoji="1" lang="zh-CN" altLang="en-US" dirty="0"/>
              <a:t>加入并行计算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同时计算所有的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因为他们是独立的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77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词语间可以存在多个角度的关联，比如动词和它的论元之间可以有句法，语义，篇章等关系。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sb</a:t>
            </a:r>
          </a:p>
          <a:p>
            <a:r>
              <a:rPr kumimoji="1" lang="zh-CN" altLang="en-US" dirty="0"/>
              <a:t>单一矩阵不足以建模复杂关系。</a:t>
            </a:r>
            <a:endParaRPr kumimoji="1" lang="en-US" altLang="zh-CN" dirty="0"/>
          </a:p>
          <a:p>
            <a:r>
              <a:rPr kumimoji="1" lang="zh-CN" altLang="en-US" dirty="0"/>
              <a:t>另一个角度，引入更多的参数，更多的灵活性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Wo</a:t>
            </a:r>
            <a:r>
              <a:rPr kumimoji="1" lang="zh-CN" altLang="en-US" dirty="0"/>
              <a:t>变换到原先的矩阵规模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9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6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Translating a single sentence (inference time) in the basic RNN version of encoder-decoder approach to machine translation. Source and target sentences are concatenated with a separator token in between, and the decoder uses context information from the encoder’s last hidden state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4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A more formal version of translating a sentence at inference time in the basic RNN-based encoder-decoder architecture. The final hidden state of the encoder RNN serves as the context for the decoder in the decoder RNN.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接下来还是回到标准的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decoder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6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Note that in the decoder we usually don’t propagate the model’s 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softmax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outputs </a:t>
            </a:r>
            <a:r>
              <a:rPr kumimoji="1" lang="en-US" altLang="zh-CN" sz="1200" i="1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y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ˆ</a:t>
            </a:r>
            <a:r>
              <a:rPr kumimoji="1" lang="en-US" altLang="zh-CN" sz="1200" i="1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, but use 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teacher forcing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 force each input to the correct gold value for training. We compute the </a:t>
            </a:r>
            <a:r>
              <a:rPr kumimoji="1" lang="en-US" altLang="zh-CN" sz="1200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softmax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output distribution over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y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ˆ in the decoder in order to compute the loss at each token, which can then be averaged to compute a loss for the sentence.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8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Beam search decoding with a beam width of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k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= 2. At each time step, we choose the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k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best hypotheses, compute the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V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possible extensions of each hypothesis, score the resulting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k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∗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V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possible hypotheses and choose the best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k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 continue.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61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首先开始介绍核心内容，自注意力层。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7FEE-6B48-4643-BCFB-F13B0E13E1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26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  <a:lvl2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2pPr>
            <a:lvl3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3pPr>
            <a:lvl4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4pPr>
            <a:lvl5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8967" y="28575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505200" y="1733550"/>
            <a:ext cx="4876800" cy="1371600"/>
          </a:xfrm>
        </p:spPr>
        <p:txBody>
          <a:bodyPr/>
          <a:lstStyle/>
          <a:p>
            <a:r>
              <a:rPr lang="en-US" dirty="0"/>
              <a:t>Encoder-Decoder Models and Attention</a:t>
            </a:r>
          </a:p>
        </p:txBody>
      </p:sp>
    </p:spTree>
    <p:extLst>
      <p:ext uri="{BB962C8B-B14F-4D97-AF65-F5344CB8AC3E}">
        <p14:creationId xmlns:p14="http://schemas.microsoft.com/office/powerpoint/2010/main" val="14645157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7037" r="7500" b="10000"/>
          <a:stretch/>
        </p:blipFill>
        <p:spPr>
          <a:xfrm>
            <a:off x="990600" y="735853"/>
            <a:ext cx="7162800" cy="409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Extend to Neural Machine Translation (NMT)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228600" y="470535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altLang="zh-CN" sz="1800" kern="0" dirty="0"/>
              <a:t>Early efforts using this clever approach demonstrated good results on standard datasets.</a:t>
            </a:r>
            <a:endParaRPr lang="en-US" sz="18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7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1352550"/>
            <a:ext cx="52578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Encoder-Decoder Networks</a:t>
            </a:r>
          </a:p>
        </p:txBody>
      </p:sp>
    </p:spTree>
    <p:extLst>
      <p:ext uri="{BB962C8B-B14F-4D97-AF65-F5344CB8AC3E}">
        <p14:creationId xmlns:p14="http://schemas.microsoft.com/office/powerpoint/2010/main" val="130064535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5555" r="2500" b="11482"/>
          <a:stretch/>
        </p:blipFill>
        <p:spPr>
          <a:xfrm>
            <a:off x="601133" y="699985"/>
            <a:ext cx="8534400" cy="426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57782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Basic RNN-based encoder-decoder architecture</a:t>
            </a:r>
            <a:endParaRPr lang="en-US" sz="3000" dirty="0">
              <a:solidFill>
                <a:srgbClr val="3E83F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5E921D-F053-424B-AB4C-0318BE15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51527"/>
            <a:ext cx="4298342" cy="13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57782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Encoder-Decoder architecture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6741" y="909303"/>
            <a:ext cx="7990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Encoder-decoder networks consist of three components: 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5800" y="1581150"/>
                <a:ext cx="8371541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An </a:t>
                </a:r>
                <a:r>
                  <a:rPr lang="en-US" altLang="zh-CN" sz="2200" b="1" dirty="0">
                    <a:solidFill>
                      <a:srgbClr val="00B050"/>
                    </a:solidFill>
                    <a:latin typeface="+mn-lt"/>
                  </a:rPr>
                  <a:t>encoder</a:t>
                </a:r>
                <a:r>
                  <a:rPr lang="en-US" altLang="zh-CN" sz="2200" dirty="0">
                    <a:latin typeface="+mn-lt"/>
                  </a:rPr>
                  <a:t> that accepts an input sequence,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+mn-lt"/>
                  </a:rPr>
                  <a:t>, and generates a corresponding sequence of contextualized representations,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sz="2200" dirty="0">
                  <a:latin typeface="+mn-lt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A </a:t>
                </a:r>
                <a:r>
                  <a:rPr lang="en-US" altLang="zh-CN" sz="2200" b="1" dirty="0">
                    <a:solidFill>
                      <a:srgbClr val="00B050"/>
                    </a:solidFill>
                    <a:latin typeface="+mn-lt"/>
                  </a:rPr>
                  <a:t>context vector</a:t>
                </a:r>
                <a:r>
                  <a:rPr lang="en-US" altLang="zh-CN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, which is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+mn-lt"/>
                  </a:rPr>
                  <a:t>, and conveys the essence of the input to the decoder. 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And a </a:t>
                </a:r>
                <a:r>
                  <a:rPr lang="en-US" altLang="zh-CN" sz="2200" b="1" dirty="0">
                    <a:solidFill>
                      <a:srgbClr val="00B050"/>
                    </a:solidFill>
                    <a:latin typeface="+mn-lt"/>
                  </a:rPr>
                  <a:t>decoder</a:t>
                </a:r>
                <a:r>
                  <a:rPr lang="en-US" altLang="zh-CN" sz="2200" dirty="0">
                    <a:latin typeface="+mn-lt"/>
                  </a:rPr>
                  <a:t>, which accepts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 dirty="0">
                    <a:latin typeface="+mn-lt"/>
                  </a:rPr>
                  <a:t> as input and generates an arbitrary length sequence of hidden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+mn-lt"/>
                  </a:rPr>
                  <a:t>,  from which a corresponding sequence of output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+mn-lt"/>
                  </a:rPr>
                  <a:t>, can be obtained. </a:t>
                </a:r>
                <a:endParaRPr lang="zh-CN" altLang="en-US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81150"/>
                <a:ext cx="8371541" cy="2769989"/>
              </a:xfrm>
              <a:prstGeom prst="rect">
                <a:avLst/>
              </a:prstGeom>
              <a:blipFill>
                <a:blip r:embed="rId2"/>
                <a:stretch>
                  <a:fillRect l="-874" t="-1319" b="-3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35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0C98-1125-8B46-BF72-146DE3DEC189}"/>
              </a:ext>
            </a:extLst>
          </p:cNvPr>
          <p:cNvSpPr txBox="1">
            <a:spLocks/>
          </p:cNvSpPr>
          <p:nvPr/>
        </p:nvSpPr>
        <p:spPr>
          <a:xfrm>
            <a:off x="152400" y="0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3E83F3"/>
                </a:solidFill>
              </a:rPr>
              <a:t>Encoder-Decoder architecture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for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Translation</a:t>
            </a:r>
            <a:endParaRPr lang="en-US" sz="30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9283E6-9489-7745-94B4-066266C2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85533"/>
            <a:ext cx="7848600" cy="34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1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7" y="107095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Encoder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7454" y="1276350"/>
            <a:ext cx="762523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Possible implementation: </a:t>
            </a:r>
          </a:p>
          <a:p>
            <a:pPr>
              <a:spcBef>
                <a:spcPts val="1200"/>
              </a:spcBef>
            </a:pPr>
            <a:r>
              <a:rPr lang="en-US" altLang="zh-CN" dirty="0">
                <a:latin typeface="+mn-lt"/>
              </a:rPr>
              <a:t>      Simple RNNs, LSTMs, GRUs, convolutional networks, as well as transformer networks (discussed later in this chapter)</a:t>
            </a:r>
            <a:endParaRPr lang="zh-CN" altLang="en-US" dirty="0"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3429" y="2876550"/>
            <a:ext cx="7990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Other variation: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stacked</a:t>
            </a:r>
            <a:r>
              <a:rPr lang="en-US" altLang="zh-CN" dirty="0">
                <a:latin typeface="+mn-lt"/>
              </a:rPr>
              <a:t> architectures</a:t>
            </a:r>
          </a:p>
        </p:txBody>
      </p:sp>
      <p:sp>
        <p:nvSpPr>
          <p:cNvPr id="8" name="矩形 7"/>
          <p:cNvSpPr/>
          <p:nvPr/>
        </p:nvSpPr>
        <p:spPr>
          <a:xfrm>
            <a:off x="1153459" y="3409950"/>
            <a:ext cx="7990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Stacked Bi-LSTMs is a widely used encoder design.</a:t>
            </a:r>
          </a:p>
        </p:txBody>
      </p:sp>
    </p:spTree>
    <p:extLst>
      <p:ext uri="{BB962C8B-B14F-4D97-AF65-F5344CB8AC3E}">
        <p14:creationId xmlns:p14="http://schemas.microsoft.com/office/powerpoint/2010/main" val="424642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Decoder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7485" y="742950"/>
            <a:ext cx="76252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Typical approach: LSTM or GRU-based RNN</a:t>
            </a:r>
            <a:endParaRPr lang="zh-CN" altLang="en-US" sz="2200" dirty="0">
              <a:latin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0000" r="24167" b="63085"/>
          <a:stretch/>
        </p:blipFill>
        <p:spPr>
          <a:xfrm>
            <a:off x="3438339" y="1329061"/>
            <a:ext cx="2505261" cy="8275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45887" r="24167" b="12963"/>
          <a:stretch/>
        </p:blipFill>
        <p:spPr>
          <a:xfrm>
            <a:off x="3381562" y="2198187"/>
            <a:ext cx="2618814" cy="13225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8200" y="3562350"/>
            <a:ext cx="76252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The </a:t>
            </a:r>
            <a:r>
              <a:rPr lang="en-US" altLang="zh-CN" sz="2200" dirty="0">
                <a:solidFill>
                  <a:srgbClr val="FF0000"/>
                </a:solidFill>
                <a:latin typeface="+mn-lt"/>
              </a:rPr>
              <a:t>context vector</a:t>
            </a:r>
            <a:r>
              <a:rPr lang="en-US" altLang="zh-CN" sz="2200" dirty="0">
                <a:latin typeface="+mn-lt"/>
              </a:rPr>
              <a:t>, c, is only directly available at the beginning of the process and its inﬂuence will wane as the output sequence is generated.</a:t>
            </a:r>
            <a:endParaRPr lang="zh-CN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607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E5D0-B4DC-114E-B510-97844743892D}"/>
              </a:ext>
            </a:extLst>
          </p:cNvPr>
          <p:cNvSpPr txBox="1">
            <a:spLocks/>
          </p:cNvSpPr>
          <p:nvPr/>
        </p:nvSpPr>
        <p:spPr>
          <a:xfrm>
            <a:off x="152400" y="0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2400" kern="0" dirty="0">
                <a:solidFill>
                  <a:srgbClr val="3E83F3"/>
                </a:solidFill>
              </a:rPr>
              <a:t>Variation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to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Allow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Decoder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States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Influenced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by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r>
              <a:rPr lang="en-US" altLang="zh-CN" sz="2400" kern="0" dirty="0">
                <a:solidFill>
                  <a:srgbClr val="3E83F3"/>
                </a:solidFill>
              </a:rPr>
              <a:t>Context</a:t>
            </a:r>
            <a:r>
              <a:rPr lang="zh-CN" altLang="en-US" sz="2400" kern="0" dirty="0">
                <a:solidFill>
                  <a:srgbClr val="3E83F3"/>
                </a:solidFill>
              </a:rPr>
              <a:t> </a:t>
            </a:r>
            <a:endParaRPr lang="en-US" sz="24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B5C7F6-AE97-464C-850F-557A393E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327150"/>
            <a:ext cx="7518400" cy="3073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E6BF1C-31B6-184B-BFCC-9ECF1DE3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795867"/>
            <a:ext cx="1892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048A-9E37-9647-B2B4-4CDD856AE887}"/>
              </a:ext>
            </a:extLst>
          </p:cNvPr>
          <p:cNvSpPr txBox="1">
            <a:spLocks/>
          </p:cNvSpPr>
          <p:nvPr/>
        </p:nvSpPr>
        <p:spPr>
          <a:xfrm>
            <a:off x="381000" y="-85679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3000" kern="0" dirty="0">
                <a:solidFill>
                  <a:srgbClr val="3E83F3"/>
                </a:solidFill>
              </a:rPr>
              <a:t>Training the basic RNN encoder-decoder </a:t>
            </a:r>
          </a:p>
          <a:p>
            <a:pPr>
              <a:buClr>
                <a:srgbClr val="C00000"/>
              </a:buClr>
            </a:pPr>
            <a:endParaRPr lang="en-US" sz="30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646F4-73D0-1744-8DC7-59969554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603250"/>
            <a:ext cx="74803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Greedy decoding</a:t>
            </a:r>
          </a:p>
        </p:txBody>
      </p:sp>
      <p:sp>
        <p:nvSpPr>
          <p:cNvPr id="8" name="矩形 7"/>
          <p:cNvSpPr/>
          <p:nvPr/>
        </p:nvSpPr>
        <p:spPr>
          <a:xfrm>
            <a:off x="685800" y="744247"/>
            <a:ext cx="7625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A50021"/>
                </a:solidFill>
                <a:latin typeface="+mn-lt"/>
              </a:rPr>
              <a:t>Greedy decoding</a:t>
            </a:r>
            <a:r>
              <a:rPr lang="en-US" altLang="zh-CN" dirty="0">
                <a:latin typeface="+mn-lt"/>
              </a:rPr>
              <a:t>: generate (or “decode”) the target sentence by taking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argmax</a:t>
            </a:r>
            <a:r>
              <a:rPr lang="en-US" altLang="zh-CN" dirty="0">
                <a:latin typeface="+mn-lt"/>
              </a:rPr>
              <a:t> on each step of the decoder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67778" r="30833" b="18889"/>
          <a:stretch/>
        </p:blipFill>
        <p:spPr>
          <a:xfrm>
            <a:off x="914400" y="2707856"/>
            <a:ext cx="2971800" cy="486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593" r="8333" b="5556"/>
          <a:stretch/>
        </p:blipFill>
        <p:spPr>
          <a:xfrm>
            <a:off x="3962400" y="1809750"/>
            <a:ext cx="4648200" cy="27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Overview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7524"/>
            <a:ext cx="7696200" cy="609600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dirty="0"/>
              <a:t>We have explored recurrent neural networks along with some of their common use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762000" y="3038608"/>
            <a:ext cx="7620000" cy="68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kern="0" dirty="0"/>
              <a:t>Today we will introduce: </a:t>
            </a:r>
            <a:r>
              <a:rPr lang="en-US" b="1" kern="0" dirty="0">
                <a:solidFill>
                  <a:srgbClr val="00B050"/>
                </a:solidFill>
              </a:rPr>
              <a:t>encoder-decoder </a:t>
            </a:r>
            <a:r>
              <a:rPr lang="en-US" kern="0" dirty="0"/>
              <a:t>networks</a:t>
            </a:r>
            <a:r>
              <a:rPr lang="en-US" b="1" kern="0" dirty="0">
                <a:solidFill>
                  <a:srgbClr val="00B050"/>
                </a:solidFill>
              </a:rPr>
              <a:t> </a:t>
            </a:r>
            <a:r>
              <a:rPr lang="en-US" kern="0" dirty="0"/>
              <a:t>or</a:t>
            </a:r>
            <a:r>
              <a:rPr lang="en-US" b="1" kern="0" dirty="0">
                <a:solidFill>
                  <a:srgbClr val="00B050"/>
                </a:solidFill>
              </a:rPr>
              <a:t> sequence-to-sequence </a:t>
            </a:r>
            <a:r>
              <a:rPr lang="en-US" kern="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3138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71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Problem with greedy decoding</a:t>
            </a:r>
          </a:p>
        </p:txBody>
      </p:sp>
      <p:sp>
        <p:nvSpPr>
          <p:cNvPr id="8" name="矩形 7"/>
          <p:cNvSpPr/>
          <p:nvPr/>
        </p:nvSpPr>
        <p:spPr>
          <a:xfrm>
            <a:off x="533400" y="2033175"/>
            <a:ext cx="7625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It has no way to undo decisions! </a:t>
            </a:r>
          </a:p>
        </p:txBody>
      </p:sp>
      <p:sp>
        <p:nvSpPr>
          <p:cNvPr id="9" name="矩形 8"/>
          <p:cNvSpPr/>
          <p:nvPr/>
        </p:nvSpPr>
        <p:spPr>
          <a:xfrm>
            <a:off x="533400" y="971550"/>
            <a:ext cx="8139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It doesn’t guarantee that the individual choices being made make sense together and combine into a coherent whole</a:t>
            </a:r>
          </a:p>
        </p:txBody>
      </p:sp>
      <p:sp>
        <p:nvSpPr>
          <p:cNvPr id="10" name="矩形 9"/>
          <p:cNvSpPr/>
          <p:nvPr/>
        </p:nvSpPr>
        <p:spPr>
          <a:xfrm>
            <a:off x="873685" y="2642775"/>
            <a:ext cx="76252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u="sng" dirty="0">
                <a:latin typeface="+mn-lt"/>
              </a:rPr>
              <a:t>Input</a:t>
            </a:r>
            <a:r>
              <a:rPr lang="en-US" altLang="zh-CN" dirty="0">
                <a:latin typeface="+mn-lt"/>
              </a:rPr>
              <a:t>: </a:t>
            </a:r>
            <a:r>
              <a:rPr lang="en-US" altLang="zh-CN" i="1" dirty="0" err="1">
                <a:latin typeface="+mn-lt"/>
              </a:rPr>
              <a:t>il</a:t>
            </a:r>
            <a:r>
              <a:rPr lang="en-US" altLang="zh-CN" i="1" dirty="0">
                <a:latin typeface="+mn-lt"/>
              </a:rPr>
              <a:t> a </a:t>
            </a:r>
            <a:r>
              <a:rPr lang="en-US" altLang="zh-CN" i="1" dirty="0" err="1">
                <a:latin typeface="+mn-lt"/>
              </a:rPr>
              <a:t>m’entarté</a:t>
            </a:r>
            <a:r>
              <a:rPr lang="en-US" altLang="zh-CN" i="1" dirty="0">
                <a:latin typeface="+mn-lt"/>
              </a:rPr>
              <a:t>         (he hit me with a pie) 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+mn-lt"/>
              </a:rPr>
              <a:t>→ he ____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+mn-lt"/>
              </a:rPr>
              <a:t>→ he hit ____ 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+mn-lt"/>
              </a:rPr>
              <a:t>→ he hit </a:t>
            </a:r>
            <a:r>
              <a:rPr lang="en-US" altLang="zh-CN" i="1" dirty="0">
                <a:solidFill>
                  <a:srgbClr val="CC0000"/>
                </a:solidFill>
                <a:latin typeface="+mn-lt"/>
              </a:rPr>
              <a:t>a</a:t>
            </a:r>
            <a:r>
              <a:rPr lang="en-US" altLang="zh-CN" i="1" dirty="0">
                <a:solidFill>
                  <a:srgbClr val="A50021"/>
                </a:solidFill>
                <a:latin typeface="+mn-lt"/>
              </a:rPr>
              <a:t> </a:t>
            </a:r>
            <a:r>
              <a:rPr lang="en-US" altLang="zh-CN" i="1" dirty="0">
                <a:latin typeface="+mn-lt"/>
              </a:rPr>
              <a:t>____                </a:t>
            </a:r>
            <a:r>
              <a:rPr lang="en-US" altLang="zh-CN" sz="2000" i="1" dirty="0">
                <a:solidFill>
                  <a:srgbClr val="CC0000"/>
                </a:solidFill>
                <a:latin typeface="+mn-lt"/>
              </a:rPr>
              <a:t>(whoops! no going back now…)</a:t>
            </a:r>
          </a:p>
        </p:txBody>
      </p:sp>
    </p:spTree>
    <p:extLst>
      <p:ext uri="{BB962C8B-B14F-4D97-AF65-F5344CB8AC3E}">
        <p14:creationId xmlns:p14="http://schemas.microsoft.com/office/powerpoint/2010/main" val="3116710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6" b="41111"/>
          <a:stretch/>
        </p:blipFill>
        <p:spPr>
          <a:xfrm>
            <a:off x="1143000" y="1676274"/>
            <a:ext cx="6667500" cy="1222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Exhaustive search decoding</a:t>
            </a:r>
          </a:p>
        </p:txBody>
      </p:sp>
      <p:sp>
        <p:nvSpPr>
          <p:cNvPr id="8" name="矩形 7"/>
          <p:cNvSpPr/>
          <p:nvPr/>
        </p:nvSpPr>
        <p:spPr>
          <a:xfrm>
            <a:off x="685800" y="74424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Ideally we want to find a (length </a:t>
            </a:r>
            <a:r>
              <a:rPr lang="en-US" altLang="zh-CN" i="1" dirty="0">
                <a:latin typeface="+mn-lt"/>
              </a:rPr>
              <a:t>T</a:t>
            </a:r>
            <a:r>
              <a:rPr lang="en-US" altLang="zh-CN" dirty="0">
                <a:latin typeface="+mn-lt"/>
              </a:rPr>
              <a:t>) translation </a:t>
            </a:r>
            <a:r>
              <a:rPr lang="en-US" altLang="zh-CN" i="1" dirty="0">
                <a:latin typeface="+mn-lt"/>
              </a:rPr>
              <a:t>y</a:t>
            </a:r>
            <a:r>
              <a:rPr lang="en-US" altLang="zh-CN" dirty="0">
                <a:latin typeface="+mn-lt"/>
              </a:rPr>
              <a:t> that maximizes </a:t>
            </a:r>
          </a:p>
        </p:txBody>
      </p:sp>
      <p:sp>
        <p:nvSpPr>
          <p:cNvPr id="10" name="矩形 9"/>
          <p:cNvSpPr/>
          <p:nvPr/>
        </p:nvSpPr>
        <p:spPr>
          <a:xfrm>
            <a:off x="684306" y="2913964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We could try computing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all possible sequences </a:t>
            </a:r>
            <a:r>
              <a:rPr lang="en-US" altLang="zh-CN" i="1" dirty="0">
                <a:latin typeface="+mn-lt"/>
              </a:rPr>
              <a:t>y</a:t>
            </a:r>
            <a:r>
              <a:rPr lang="en-US" altLang="zh-CN" dirty="0"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27206" y="3404391"/>
                <a:ext cx="73914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0"/>
                  </a:spcAft>
                  <a:buClr>
                    <a:srgbClr val="3E83F3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lt"/>
                  </a:rPr>
                  <a:t>This means that on each step </a:t>
                </a:r>
                <a:r>
                  <a:rPr lang="en-US" altLang="zh-CN" sz="2000" i="1" dirty="0">
                    <a:latin typeface="+mn-lt"/>
                  </a:rPr>
                  <a:t>t</a:t>
                </a:r>
                <a:r>
                  <a:rPr lang="en-US" altLang="zh-CN" sz="2000" dirty="0">
                    <a:latin typeface="+mn-lt"/>
                  </a:rPr>
                  <a:t> of the decoder, we’re tracking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n-lt"/>
                  </a:rPr>
                  <a:t> possible partial translations, where </a:t>
                </a:r>
                <a:r>
                  <a:rPr lang="en-US" altLang="zh-CN" sz="2000" i="1" dirty="0">
                    <a:latin typeface="+mn-lt"/>
                  </a:rPr>
                  <a:t>V </a:t>
                </a:r>
                <a:r>
                  <a:rPr lang="en-US" altLang="zh-CN" sz="2000" dirty="0">
                    <a:latin typeface="+mn-lt"/>
                  </a:rPr>
                  <a:t>is vocab size 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0"/>
                  </a:spcAft>
                  <a:buClr>
                    <a:srgbClr val="3E83F3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lt"/>
                  </a:rPr>
                  <a:t>This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lt"/>
                  </a:rPr>
                  <a:t> complexity is </a:t>
                </a:r>
                <a:r>
                  <a:rPr lang="en-US" altLang="zh-CN" sz="2000" dirty="0">
                    <a:solidFill>
                      <a:schemeClr val="accent3"/>
                    </a:solidFill>
                    <a:latin typeface="+mn-lt"/>
                  </a:rPr>
                  <a:t>far too expensive</a:t>
                </a:r>
                <a:r>
                  <a:rPr lang="en-US" altLang="zh-CN" sz="2000" dirty="0">
                    <a:latin typeface="+mn-lt"/>
                  </a:rPr>
                  <a:t>!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0"/>
                  </a:spcAft>
                  <a:buClr>
                    <a:srgbClr val="3E83F3"/>
                  </a:buClr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06" y="3404391"/>
                <a:ext cx="7391400" cy="1631216"/>
              </a:xfrm>
              <a:prstGeom prst="rect">
                <a:avLst/>
              </a:prstGeom>
              <a:blipFill>
                <a:blip r:embed="rId3"/>
                <a:stretch>
                  <a:fillRect l="-743" t="-1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71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FFDF-6B96-C84B-9C59-1864F3997A11}"/>
              </a:ext>
            </a:extLst>
          </p:cNvPr>
          <p:cNvSpPr txBox="1">
            <a:spLocks/>
          </p:cNvSpPr>
          <p:nvPr/>
        </p:nvSpPr>
        <p:spPr>
          <a:xfrm>
            <a:off x="381000" y="57150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3E83F3"/>
                </a:solidFill>
              </a:rPr>
              <a:t>A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sz="3000" kern="0" dirty="0">
                <a:solidFill>
                  <a:srgbClr val="3E83F3"/>
                </a:solidFill>
              </a:rPr>
              <a:t>Search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Tree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in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dirty="0">
                <a:solidFill>
                  <a:srgbClr val="3E83F3"/>
                </a:solidFill>
              </a:rPr>
              <a:t>Exhaustive Search Decoding</a:t>
            </a:r>
            <a:endParaRPr lang="en-US" sz="30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A29FEA-7CD8-5E43-BDE8-951E9668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46150"/>
            <a:ext cx="624169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0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3631-5A07-CD44-B051-F71C9F5B8F83}"/>
              </a:ext>
            </a:extLst>
          </p:cNvPr>
          <p:cNvSpPr txBox="1">
            <a:spLocks/>
          </p:cNvSpPr>
          <p:nvPr/>
        </p:nvSpPr>
        <p:spPr>
          <a:xfrm>
            <a:off x="381000" y="-85679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3000" kern="0">
                <a:solidFill>
                  <a:srgbClr val="3E83F3"/>
                </a:solidFill>
              </a:rPr>
              <a:t>Beam search decoding</a:t>
            </a:r>
            <a:endParaRPr lang="en-US" sz="30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F14BEB-1719-8C4B-BB85-AFD57437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68251"/>
            <a:ext cx="6094060" cy="45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 r="1666" b="27778"/>
          <a:stretch/>
        </p:blipFill>
        <p:spPr>
          <a:xfrm>
            <a:off x="1295400" y="2440383"/>
            <a:ext cx="6288741" cy="6395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Beam search decoding</a:t>
            </a:r>
          </a:p>
        </p:txBody>
      </p:sp>
      <p:sp>
        <p:nvSpPr>
          <p:cNvPr id="8" name="矩形 7"/>
          <p:cNvSpPr/>
          <p:nvPr/>
        </p:nvSpPr>
        <p:spPr>
          <a:xfrm>
            <a:off x="685800" y="744247"/>
            <a:ext cx="7924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u="sng" dirty="0">
                <a:latin typeface="+mn-lt"/>
              </a:rPr>
              <a:t>Core idea</a:t>
            </a:r>
            <a:r>
              <a:rPr lang="en-US" altLang="zh-CN" sz="2200" dirty="0">
                <a:latin typeface="+mn-lt"/>
              </a:rPr>
              <a:t>: On each step of decoder, keep track of the </a:t>
            </a:r>
            <a:r>
              <a:rPr lang="en-US" altLang="zh-CN" sz="2200" i="1" dirty="0">
                <a:solidFill>
                  <a:schemeClr val="accent3"/>
                </a:solidFill>
                <a:latin typeface="+mn-lt"/>
              </a:rPr>
              <a:t>k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 most probable</a:t>
            </a:r>
            <a:r>
              <a:rPr lang="en-US" altLang="zh-CN" sz="2200" dirty="0">
                <a:latin typeface="+mn-lt"/>
              </a:rPr>
              <a:t> partial translations (which we call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hypotheses</a:t>
            </a:r>
            <a:r>
              <a:rPr lang="en-US" altLang="zh-CN" sz="2200" dirty="0">
                <a:latin typeface="+mn-lt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1318" y="2112210"/>
                <a:ext cx="807869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n-lt"/>
                  </a:rPr>
                  <a:t> has a </a:t>
                </a:r>
                <a:r>
                  <a:rPr lang="en-US" altLang="zh-CN" sz="2200" dirty="0">
                    <a:solidFill>
                      <a:schemeClr val="accent3"/>
                    </a:solidFill>
                    <a:latin typeface="+mn-lt"/>
                  </a:rPr>
                  <a:t>score</a:t>
                </a:r>
                <a:r>
                  <a:rPr lang="en-US" altLang="zh-CN" sz="2200" dirty="0">
                    <a:latin typeface="+mn-lt"/>
                  </a:rPr>
                  <a:t> which is its log probability: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8" y="2112210"/>
                <a:ext cx="8078694" cy="430887"/>
              </a:xfrm>
              <a:prstGeom prst="rect">
                <a:avLst/>
              </a:prstGeom>
              <a:blipFill>
                <a:blip r:embed="rId3"/>
                <a:stretch>
                  <a:fillRect l="-906" t="-8451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066800" y="1513688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sz="2000" i="1" dirty="0">
                <a:latin typeface="+mn-lt"/>
              </a:rPr>
              <a:t>k</a:t>
            </a:r>
            <a:r>
              <a:rPr lang="en-US" altLang="zh-CN" sz="2000" dirty="0">
                <a:latin typeface="+mn-lt"/>
              </a:rPr>
              <a:t> is the 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</a:rPr>
              <a:t>beam size</a:t>
            </a:r>
            <a:r>
              <a:rPr lang="en-US" altLang="zh-CN" sz="2000" dirty="0">
                <a:latin typeface="+mn-lt"/>
              </a:rPr>
              <a:t> (in practice around 5 to 10)</a:t>
            </a:r>
          </a:p>
        </p:txBody>
      </p:sp>
      <p:sp>
        <p:nvSpPr>
          <p:cNvPr id="7" name="矩形 6"/>
          <p:cNvSpPr/>
          <p:nvPr/>
        </p:nvSpPr>
        <p:spPr>
          <a:xfrm>
            <a:off x="1066800" y="2977202"/>
            <a:ext cx="786652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Scores are all negative, and higher score is better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We search for high-scoring hypotheses, tracking top </a:t>
            </a:r>
            <a:r>
              <a:rPr lang="en-US" altLang="zh-CN" sz="2000" i="1" dirty="0">
                <a:latin typeface="+mn-lt"/>
              </a:rPr>
              <a:t>k</a:t>
            </a:r>
            <a:r>
              <a:rPr lang="en-US" altLang="zh-CN" sz="2000" dirty="0">
                <a:latin typeface="+mn-lt"/>
              </a:rPr>
              <a:t> on each step</a:t>
            </a:r>
          </a:p>
        </p:txBody>
      </p:sp>
      <p:sp>
        <p:nvSpPr>
          <p:cNvPr id="9" name="矩形 8"/>
          <p:cNvSpPr/>
          <p:nvPr/>
        </p:nvSpPr>
        <p:spPr>
          <a:xfrm>
            <a:off x="681318" y="3982951"/>
            <a:ext cx="8078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Beam search is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not guaranteed </a:t>
            </a:r>
            <a:r>
              <a:rPr lang="en-US" altLang="zh-CN" sz="2200" dirty="0">
                <a:latin typeface="+mn-lt"/>
              </a:rPr>
              <a:t>to find optimal solution </a:t>
            </a:r>
          </a:p>
        </p:txBody>
      </p:sp>
      <p:sp>
        <p:nvSpPr>
          <p:cNvPr id="11" name="矩形 10"/>
          <p:cNvSpPr/>
          <p:nvPr/>
        </p:nvSpPr>
        <p:spPr>
          <a:xfrm>
            <a:off x="681318" y="4432141"/>
            <a:ext cx="80786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But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much more efficient </a:t>
            </a:r>
            <a:r>
              <a:rPr lang="en-US" altLang="zh-CN" sz="2200" dirty="0">
                <a:latin typeface="+mn-lt"/>
              </a:rPr>
              <a:t>than exhaustive search!</a:t>
            </a:r>
          </a:p>
        </p:txBody>
      </p:sp>
    </p:spTree>
    <p:extLst>
      <p:ext uri="{BB962C8B-B14F-4D97-AF65-F5344CB8AC3E}">
        <p14:creationId xmlns:p14="http://schemas.microsoft.com/office/powerpoint/2010/main" val="372705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4D4B-888C-0148-89C2-10691DF631CC}"/>
              </a:ext>
            </a:extLst>
          </p:cNvPr>
          <p:cNvSpPr txBox="1">
            <a:spLocks/>
          </p:cNvSpPr>
          <p:nvPr/>
        </p:nvSpPr>
        <p:spPr>
          <a:xfrm>
            <a:off x="381000" y="-85679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3000" kern="0" dirty="0">
                <a:solidFill>
                  <a:srgbClr val="3E83F3"/>
                </a:solidFill>
              </a:rPr>
              <a:t>Beam search decoding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EE714-C462-B74F-98FB-F1F02ED4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400"/>
            <a:ext cx="7467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1352550"/>
            <a:ext cx="52578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2284794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Sequence-to-sequence: the bottleneck problem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6178" r="3174" b="7633"/>
          <a:stretch/>
        </p:blipFill>
        <p:spPr>
          <a:xfrm>
            <a:off x="609600" y="819150"/>
            <a:ext cx="7848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9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500" y="1200150"/>
            <a:ext cx="4229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Focus on the relevant information while ignoring irrelevant information</a:t>
            </a:r>
          </a:p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An efficient mechanism that helps us process information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C36BB-5D18-4EFC-AFDD-A029C7B7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56" y="1200150"/>
            <a:ext cx="4175044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4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1500" y="1200150"/>
            <a:ext cx="8229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Attention mechanism: a solution to the bottleneck problem</a:t>
            </a:r>
          </a:p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take the entire encoder context into account, that dynamically updates during the course of decoding, and that can be embodied in a ﬁxed-size vector.</a:t>
            </a:r>
          </a:p>
        </p:txBody>
      </p:sp>
    </p:spTree>
    <p:extLst>
      <p:ext uri="{BB962C8B-B14F-4D97-AF65-F5344CB8AC3E}">
        <p14:creationId xmlns:p14="http://schemas.microsoft.com/office/powerpoint/2010/main" val="277001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1200150"/>
            <a:ext cx="52578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Neural Language Models and Generation Revisited</a:t>
            </a:r>
          </a:p>
        </p:txBody>
      </p:sp>
    </p:spTree>
    <p:extLst>
      <p:ext uri="{BB962C8B-B14F-4D97-AF65-F5344CB8AC3E}">
        <p14:creationId xmlns:p14="http://schemas.microsoft.com/office/powerpoint/2010/main" val="281798698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85679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</a:t>
            </a:r>
            <a:endParaRPr lang="en-US" sz="3000" dirty="0">
              <a:solidFill>
                <a:srgbClr val="3E8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0753" y="514350"/>
                <a:ext cx="8078694" cy="445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We have encoder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sz="1800" dirty="0">
                  <a:latin typeface="+mn-lt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On </a:t>
                </a:r>
                <a:r>
                  <a:rPr lang="en-US" altLang="zh-CN" sz="1800" dirty="0" err="1">
                    <a:latin typeface="+mn-lt"/>
                  </a:rPr>
                  <a:t>timestep</a:t>
                </a:r>
                <a:r>
                  <a:rPr lang="en-US" altLang="zh-CN" sz="1800" dirty="0">
                    <a:latin typeface="+mn-lt"/>
                  </a:rPr>
                  <a:t> </a:t>
                </a:r>
                <a:r>
                  <a:rPr lang="en-US" altLang="zh-CN" sz="1800" i="1" dirty="0">
                    <a:latin typeface="+mn-lt"/>
                  </a:rPr>
                  <a:t>t</a:t>
                </a:r>
                <a:r>
                  <a:rPr lang="en-US" altLang="zh-CN" sz="1800" dirty="0">
                    <a:latin typeface="+mn-lt"/>
                  </a:rPr>
                  <a:t>, we have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sz="180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We get the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lt"/>
                  </a:rPr>
                  <a:t>attention scores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+mn-lt"/>
                  </a:rPr>
                  <a:t> for this step: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latin typeface="+mn-lt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We take </a:t>
                </a:r>
                <a:r>
                  <a:rPr lang="en-US" altLang="zh-CN" sz="1800" dirty="0" err="1">
                    <a:latin typeface="+mn-lt"/>
                  </a:rPr>
                  <a:t>softmax</a:t>
                </a:r>
                <a:r>
                  <a:rPr lang="en-US" altLang="zh-CN" sz="1800" dirty="0">
                    <a:latin typeface="+mn-lt"/>
                  </a:rPr>
                  <a:t> to get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lt"/>
                  </a:rPr>
                  <a:t>the attention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+mn-lt"/>
                  </a:rPr>
                  <a:t> for this step (this is a probability distribution and sums to 1)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latin typeface="+mn-lt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+mn-lt"/>
                  </a:rPr>
                  <a:t> to take a weighted sum of the encoder hidden states to get the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lt"/>
                  </a:rPr>
                  <a:t>attention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b="0" dirty="0">
                  <a:latin typeface="+mn-lt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latin typeface="+mn-lt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+mn-lt"/>
                  </a:rPr>
                  <a:t>Finally we concatenate the attention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with the decoder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+mn-lt"/>
                  </a:rPr>
                  <a:t> and proceed as in the non-attention seq2seq model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altLang="zh-CN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3" y="514350"/>
                <a:ext cx="8078694" cy="4457054"/>
              </a:xfrm>
              <a:prstGeom prst="rect">
                <a:avLst/>
              </a:prstGeom>
              <a:blipFill>
                <a:blip r:embed="rId2"/>
                <a:stretch>
                  <a:fillRect l="-628" t="-56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05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111" r="2500" b="1111"/>
          <a:stretch/>
        </p:blipFill>
        <p:spPr>
          <a:xfrm>
            <a:off x="762000" y="551622"/>
            <a:ext cx="8001000" cy="45918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31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2500" b="5555"/>
          <a:stretch/>
        </p:blipFill>
        <p:spPr>
          <a:xfrm>
            <a:off x="762000" y="666750"/>
            <a:ext cx="8001000" cy="4435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64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r="1666" b="2593"/>
          <a:stretch/>
        </p:blipFill>
        <p:spPr>
          <a:xfrm>
            <a:off x="685800" y="571500"/>
            <a:ext cx="8018964" cy="45452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11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2500" b="5555"/>
          <a:stretch/>
        </p:blipFill>
        <p:spPr>
          <a:xfrm>
            <a:off x="762000" y="571500"/>
            <a:ext cx="8001000" cy="4435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77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2500"/>
          <a:stretch/>
        </p:blipFill>
        <p:spPr>
          <a:xfrm>
            <a:off x="838200" y="577850"/>
            <a:ext cx="7620000" cy="44726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068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" r="8333" b="2593"/>
          <a:stretch/>
        </p:blipFill>
        <p:spPr>
          <a:xfrm>
            <a:off x="990600" y="485866"/>
            <a:ext cx="7315200" cy="4580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5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5832" b="2593"/>
          <a:stretch/>
        </p:blipFill>
        <p:spPr>
          <a:xfrm>
            <a:off x="990600" y="514350"/>
            <a:ext cx="7239000" cy="45329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5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6627" b="2593"/>
          <a:stretch/>
        </p:blipFill>
        <p:spPr>
          <a:xfrm>
            <a:off x="1066800" y="571500"/>
            <a:ext cx="7086600" cy="44782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87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6666" b="2593"/>
          <a:stretch/>
        </p:blipFill>
        <p:spPr>
          <a:xfrm>
            <a:off x="990600" y="514350"/>
            <a:ext cx="7239000" cy="45329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2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3333" r="40000" b="48519"/>
          <a:stretch/>
        </p:blipFill>
        <p:spPr>
          <a:xfrm>
            <a:off x="3352800" y="3638550"/>
            <a:ext cx="1919941" cy="8483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41111" r="26667" b="33704"/>
          <a:stretch/>
        </p:blipFill>
        <p:spPr>
          <a:xfrm>
            <a:off x="3352800" y="2279420"/>
            <a:ext cx="2438400" cy="7536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3789"/>
            <a:ext cx="7467600" cy="468585"/>
          </a:xfrm>
        </p:spPr>
        <p:txBody>
          <a:bodyPr/>
          <a:lstStyle/>
          <a:p>
            <a:r>
              <a:rPr lang="en-US" sz="2800" dirty="0">
                <a:solidFill>
                  <a:srgbClr val="3E83F3"/>
                </a:solidFill>
              </a:rPr>
              <a:t>Review</a:t>
            </a:r>
            <a:endParaRPr lang="en-US" sz="2800" b="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0974"/>
            <a:ext cx="8686800" cy="1199545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dirty="0"/>
              <a:t>In simple recurrent network:</a:t>
            </a:r>
          </a:p>
          <a:p>
            <a:pPr marL="0" indent="0">
              <a:buClr>
                <a:srgbClr val="0070C0"/>
              </a:buClr>
              <a:buNone/>
            </a:pP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14400" y="1468174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The value f the hidden state at a particular point in time is a function of the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previous hidden state</a:t>
            </a:r>
            <a:r>
              <a:rPr lang="en-US" altLang="zh-CN" sz="1800" dirty="0">
                <a:latin typeface="+mn-lt"/>
              </a:rPr>
              <a:t> and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the current 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457200" y="2667719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Clr>
                <a:srgbClr val="0070C0"/>
              </a:buClr>
              <a:buFont typeface="Times" charset="0"/>
              <a:buNone/>
            </a:pPr>
            <a:endParaRPr lang="en-US" kern="0" dirty="0"/>
          </a:p>
          <a:p>
            <a:pPr>
              <a:buClr>
                <a:srgbClr val="0070C0"/>
              </a:buClr>
            </a:pPr>
            <a:r>
              <a:rPr lang="en-US" kern="0" dirty="0"/>
              <a:t>Express the equations for specific RNNs(LSTMs or GRUs):</a:t>
            </a:r>
          </a:p>
        </p:txBody>
      </p:sp>
    </p:spTree>
    <p:extLst>
      <p:ext uri="{BB962C8B-B14F-4D97-AF65-F5344CB8AC3E}">
        <p14:creationId xmlns:p14="http://schemas.microsoft.com/office/powerpoint/2010/main" val="2018850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6666" b="4074"/>
          <a:stretch/>
        </p:blipFill>
        <p:spPr>
          <a:xfrm>
            <a:off x="990600" y="514350"/>
            <a:ext cx="7315200" cy="4511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05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6666" b="4074"/>
          <a:stretch/>
        </p:blipFill>
        <p:spPr>
          <a:xfrm>
            <a:off x="990600" y="568885"/>
            <a:ext cx="7162800" cy="44170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781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14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Sequence-to-sequence with attention</a:t>
            </a:r>
            <a:endParaRPr lang="en-US" sz="3000" dirty="0">
              <a:solidFill>
                <a:srgbClr val="3E83F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6666" b="2593"/>
          <a:stretch/>
        </p:blipFill>
        <p:spPr>
          <a:xfrm>
            <a:off x="990600" y="514350"/>
            <a:ext cx="7162800" cy="45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 is </a:t>
            </a:r>
            <a:r>
              <a:rPr lang="en-US" altLang="zh-CN" sz="3000" dirty="0">
                <a:solidFill>
                  <a:srgbClr val="00AD4B"/>
                </a:solidFill>
              </a:rPr>
              <a:t>great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6666" b="4074"/>
          <a:stretch/>
        </p:blipFill>
        <p:spPr>
          <a:xfrm>
            <a:off x="990600" y="742950"/>
            <a:ext cx="7162800" cy="42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77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 visualization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2E6AA-6527-438E-A5EC-3E9A78AA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41212"/>
            <a:ext cx="6858000" cy="19585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7A8638-14F1-45A7-BC91-CD0F4CA4DA39}"/>
              </a:ext>
            </a:extLst>
          </p:cNvPr>
          <p:cNvSpPr/>
          <p:nvPr/>
        </p:nvSpPr>
        <p:spPr>
          <a:xfrm>
            <a:off x="533400" y="89535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Train an attentional model to classify movie reviews as positive or negative, and visualize the attention weights on each word: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053B4C-885E-4878-A34B-E52B0A960B71}"/>
              </a:ext>
            </a:extLst>
          </p:cNvPr>
          <p:cNvSpPr txBox="1"/>
          <p:nvPr/>
        </p:nvSpPr>
        <p:spPr>
          <a:xfrm>
            <a:off x="2284942" y="4476750"/>
            <a:ext cx="4574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Try it yourself: </a:t>
            </a:r>
            <a:r>
              <a:rPr lang="zh-CN" alt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https://ulmfit.purecode.pl/</a:t>
            </a:r>
          </a:p>
        </p:txBody>
      </p:sp>
    </p:spTree>
    <p:extLst>
      <p:ext uri="{BB962C8B-B14F-4D97-AF65-F5344CB8AC3E}">
        <p14:creationId xmlns:p14="http://schemas.microsoft.com/office/powerpoint/2010/main" val="3848407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There are several attention variants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5001"/>
          <a:stretch/>
        </p:blipFill>
        <p:spPr>
          <a:xfrm>
            <a:off x="838200" y="685426"/>
            <a:ext cx="7391400" cy="441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 variants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r="7500" b="4074"/>
          <a:stretch/>
        </p:blipFill>
        <p:spPr>
          <a:xfrm>
            <a:off x="990600" y="590550"/>
            <a:ext cx="7295636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0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338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Applications of Encoder-Decoder Networks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135255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The addition of attention to basic encoder-decoder networks led to rapid improvement in performance across a wide-range of applications including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summarization</a:t>
            </a:r>
            <a:r>
              <a:rPr lang="en-US" altLang="zh-CN" dirty="0">
                <a:latin typeface="+mn-lt"/>
              </a:rPr>
              <a:t>,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sentence simpliﬁcation</a:t>
            </a:r>
            <a:r>
              <a:rPr lang="en-US" altLang="zh-CN" dirty="0">
                <a:latin typeface="+mn-lt"/>
              </a:rPr>
              <a:t>,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question answering </a:t>
            </a:r>
            <a:r>
              <a:rPr lang="en-US" altLang="zh-CN" dirty="0">
                <a:latin typeface="+mn-lt"/>
              </a:rPr>
              <a:t>and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image captioning</a:t>
            </a:r>
            <a:r>
              <a:rPr lang="en-US" altLang="zh-CN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56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338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Attention is All You Need?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135255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Defects of recurrent networks: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B58742-1761-4C4B-ABD7-8E61857FB8E6}"/>
              </a:ext>
            </a:extLst>
          </p:cNvPr>
          <p:cNvSpPr/>
          <p:nvPr/>
        </p:nvSpPr>
        <p:spPr>
          <a:xfrm>
            <a:off x="1066800" y="1826696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Gradient vanishing</a:t>
            </a:r>
            <a:r>
              <a:rPr lang="en-US" altLang="zh-CN" sz="2000" dirty="0">
                <a:latin typeface="+mn-lt"/>
              </a:rPr>
              <a:t>: Leads to a loss of information when sequence is long and difficulties in training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C808D6-F068-4738-AD9A-9C683CB08024}"/>
              </a:ext>
            </a:extLst>
          </p:cNvPr>
          <p:cNvSpPr/>
          <p:nvPr/>
        </p:nvSpPr>
        <p:spPr>
          <a:xfrm>
            <a:off x="1066800" y="257175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0"/>
              </a:spcAft>
              <a:buClr>
                <a:srgbClr val="3E83F3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Sequential nature</a:t>
            </a:r>
            <a:r>
              <a:rPr lang="en-US" altLang="zh-CN" sz="2000" dirty="0">
                <a:latin typeface="+mn-lt"/>
              </a:rPr>
              <a:t>: Inhibits the use of parallel computational resources (e.g. GPUs)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14B18-AAFA-45FD-B859-FD71292027C1}"/>
              </a:ext>
            </a:extLst>
          </p:cNvPr>
          <p:cNvSpPr txBox="1"/>
          <p:nvPr/>
        </p:nvSpPr>
        <p:spPr>
          <a:xfrm>
            <a:off x="533400" y="3562350"/>
            <a:ext cx="830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Attention is great, can we build a network only with attention? </a:t>
            </a:r>
          </a:p>
        </p:txBody>
      </p:sp>
    </p:spTree>
    <p:extLst>
      <p:ext uri="{BB962C8B-B14F-4D97-AF65-F5344CB8AC3E}">
        <p14:creationId xmlns:p14="http://schemas.microsoft.com/office/powerpoint/2010/main" val="275089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338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Transformer</a:t>
            </a:r>
            <a:endParaRPr lang="en-US" altLang="zh-CN" sz="3000" dirty="0">
              <a:solidFill>
                <a:srgbClr val="00AD4B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800" y="895350"/>
            <a:ext cx="556260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+mn-lt"/>
              </a:rPr>
              <a:t>Non-recurrent</a:t>
            </a:r>
            <a:r>
              <a:rPr lang="en-US" altLang="zh-CN" dirty="0">
                <a:latin typeface="+mn-lt"/>
              </a:rPr>
              <a:t> sequence-to-sequence encoder-decoder model 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Task: machine translation with parallel corpus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Predict each translated word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Final cost/error function is standard cross-entropy error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70C0"/>
                </a:solidFill>
                <a:latin typeface="+mn-lt"/>
              </a:rPr>
              <a:t>Attention is all you need. 2017. </a:t>
            </a:r>
            <a:r>
              <a:rPr lang="en-US" altLang="zh-CN" sz="1800" dirty="0" err="1">
                <a:solidFill>
                  <a:srgbClr val="0070C0"/>
                </a:solidFill>
                <a:latin typeface="+mn-lt"/>
              </a:rPr>
              <a:t>Vaswani</a:t>
            </a:r>
            <a:r>
              <a:rPr lang="en-US" altLang="zh-CN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  <a:latin typeface="+mn-lt"/>
              </a:rPr>
              <a:t>Shazeer</a:t>
            </a:r>
            <a:r>
              <a:rPr lang="en-US" altLang="zh-CN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  <a:latin typeface="+mn-lt"/>
              </a:rPr>
              <a:t>Parmar</a:t>
            </a:r>
            <a:r>
              <a:rPr lang="en-US" altLang="zh-CN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  <a:latin typeface="+mn-lt"/>
              </a:rPr>
              <a:t>Uszkoreit</a:t>
            </a:r>
            <a:r>
              <a:rPr lang="en-US" altLang="zh-CN" sz="1800" dirty="0">
                <a:solidFill>
                  <a:srgbClr val="0070C0"/>
                </a:solidFill>
                <a:latin typeface="+mn-lt"/>
              </a:rPr>
              <a:t>, Jones, Gomez, Kaiser, </a:t>
            </a:r>
            <a:r>
              <a:rPr lang="en-US" altLang="zh-CN" sz="1800" dirty="0" err="1">
                <a:solidFill>
                  <a:srgbClr val="0070C0"/>
                </a:solidFill>
                <a:latin typeface="+mn-lt"/>
              </a:rPr>
              <a:t>Polosukhin</a:t>
            </a:r>
            <a:endParaRPr lang="en-US" altLang="zh-CN" sz="18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362" y="206143"/>
            <a:ext cx="3429238" cy="48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4075" r="9166" b="7036"/>
          <a:stretch/>
        </p:blipFill>
        <p:spPr>
          <a:xfrm>
            <a:off x="1447800" y="885108"/>
            <a:ext cx="6781800" cy="4238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RNN-based language model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" y="666750"/>
            <a:ext cx="579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latin typeface="+mn-lt"/>
              </a:rPr>
              <a:t>autoregressive generation</a:t>
            </a:r>
          </a:p>
        </p:txBody>
      </p:sp>
    </p:spTree>
    <p:extLst>
      <p:ext uri="{BB962C8B-B14F-4D97-AF65-F5344CB8AC3E}">
        <p14:creationId xmlns:p14="http://schemas.microsoft.com/office/powerpoint/2010/main" val="2124773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3835-198E-E947-8419-B7BD7976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E83F3"/>
                </a:solidFill>
              </a:rPr>
              <a:t>Information flow in a causal (or masked) self-attention model </a:t>
            </a:r>
            <a:endParaRPr lang="en-CN" sz="3000" dirty="0">
              <a:solidFill>
                <a:srgbClr val="3E83F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64E1-A2DB-584A-8CA1-F23B9CA9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7" y="1123950"/>
            <a:ext cx="7956550" cy="34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7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295F93-4C6D-8549-A202-2AECFE53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47" y="476959"/>
            <a:ext cx="5053853" cy="4569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0ACD0-EF28-EB49-A5F5-C6B6F451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5040"/>
            <a:ext cx="2670816" cy="772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35066-3635-ED47-A796-EEFF82AC1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93" y="1197164"/>
            <a:ext cx="32766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11FC7-5E4C-394C-90D9-5B0091780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72" y="2320881"/>
            <a:ext cx="17272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F37BE-7010-E145-85AF-F9C8A51BF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8" y="3899174"/>
            <a:ext cx="33909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5DCB1-A807-9548-9BB0-B5FBF61EE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6" y="4415317"/>
            <a:ext cx="3815093" cy="583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B4B73-AFD5-9245-BE1C-821E49BDF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1240"/>
            <a:ext cx="2120900" cy="44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D13D2-590A-844C-86A7-770E0A2C8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894" y="1819902"/>
            <a:ext cx="2120900" cy="444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FF3AA5C-D6BE-2A4E-A226-D888E8AB6E0F}"/>
              </a:ext>
            </a:extLst>
          </p:cNvPr>
          <p:cNvSpPr/>
          <p:nvPr/>
        </p:nvSpPr>
        <p:spPr bwMode="auto">
          <a:xfrm>
            <a:off x="154120" y="1280123"/>
            <a:ext cx="3423907" cy="1737014"/>
          </a:xfrm>
          <a:prstGeom prst="rect">
            <a:avLst/>
          </a:prstGeom>
          <a:solidFill>
            <a:srgbClr val="3E83F3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FCCBA-46F0-E64A-A884-481CD905C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72" y="3157714"/>
            <a:ext cx="2273300" cy="660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6D0BAF1-140B-4647-874A-FEBEB32835A9}"/>
              </a:ext>
            </a:extLst>
          </p:cNvPr>
          <p:cNvSpPr/>
          <p:nvPr/>
        </p:nvSpPr>
        <p:spPr bwMode="auto">
          <a:xfrm>
            <a:off x="133798" y="3218237"/>
            <a:ext cx="3815092" cy="1780565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2B29C7-755C-1A48-A104-67691528D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3501" y="397233"/>
            <a:ext cx="1366162" cy="5903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475BE21-C364-6949-9793-2A0AA0FA6929}"/>
              </a:ext>
            </a:extLst>
          </p:cNvPr>
          <p:cNvSpPr/>
          <p:nvPr/>
        </p:nvSpPr>
        <p:spPr bwMode="auto">
          <a:xfrm>
            <a:off x="133798" y="246965"/>
            <a:ext cx="6666970" cy="917809"/>
          </a:xfrm>
          <a:prstGeom prst="rect">
            <a:avLst/>
          </a:prstGeom>
          <a:solidFill>
            <a:schemeClr val="accent2">
              <a:lumMod val="75000"/>
              <a:alpha val="33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84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F0CC-56BD-0845-9DEF-772F91B4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3E83F3"/>
                </a:solidFill>
              </a:rPr>
              <a:t>Transformer Blocks </a:t>
            </a:r>
            <a:endParaRPr lang="en-CN" sz="3000" dirty="0">
              <a:solidFill>
                <a:srgbClr val="3E83F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6E500-ABCA-7A40-AAD6-3ACDD8F6F9D7}"/>
              </a:ext>
            </a:extLst>
          </p:cNvPr>
          <p:cNvSpPr txBox="1"/>
          <p:nvPr/>
        </p:nvSpPr>
        <p:spPr>
          <a:xfrm>
            <a:off x="447369" y="1468904"/>
            <a:ext cx="28292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NimbusRomNo9L"/>
              </a:rPr>
              <a:t>a transformer block</a:t>
            </a:r>
            <a:r>
              <a:rPr lang="zh-CN" altLang="en-US" sz="2000" dirty="0">
                <a:effectLst/>
                <a:latin typeface="NimbusRomNo9L"/>
              </a:rPr>
              <a:t> </a:t>
            </a:r>
            <a:r>
              <a:rPr lang="en-US" altLang="zh-CN" sz="2000" dirty="0">
                <a:effectLst/>
                <a:latin typeface="NimbusRomNo9L"/>
              </a:rPr>
              <a:t>includes</a:t>
            </a:r>
            <a:endParaRPr lang="en-US" sz="2000" dirty="0">
              <a:effectLst/>
              <a:latin typeface="NimbusRomNo9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NimbusRomNo9L"/>
              </a:rPr>
              <a:t>self-attention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NimbusRomNo9L"/>
              </a:rPr>
              <a:t>additional feedforward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NimbusRomNo9L"/>
              </a:rPr>
              <a:t>residual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NimbusRomNo9L"/>
              </a:rPr>
              <a:t>normalizing layers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36797-9282-E145-9A7D-C219B9FC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90" y="895350"/>
            <a:ext cx="524304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5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8C46-2C55-FF46-AF7D-BC07CB5BCB76}"/>
              </a:ext>
            </a:extLst>
          </p:cNvPr>
          <p:cNvSpPr txBox="1">
            <a:spLocks/>
          </p:cNvSpPr>
          <p:nvPr/>
        </p:nvSpPr>
        <p:spPr>
          <a:xfrm>
            <a:off x="304800" y="9338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>
                <a:solidFill>
                  <a:srgbClr val="3E83F3"/>
                </a:solidFill>
              </a:rPr>
              <a:t>Multi-head attention</a:t>
            </a:r>
            <a:endParaRPr lang="en-US" altLang="zh-CN" sz="3000" kern="0" dirty="0">
              <a:solidFill>
                <a:srgbClr val="00AD4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A2CAD-02B4-2A42-9A18-2E8FFF34F5ED}"/>
              </a:ext>
            </a:extLst>
          </p:cNvPr>
          <p:cNvSpPr txBox="1"/>
          <p:nvPr/>
        </p:nvSpPr>
        <p:spPr>
          <a:xfrm>
            <a:off x="336884" y="971550"/>
            <a:ext cx="36255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NimbusRomNo9L"/>
              </a:rPr>
              <a:t>different words in a sentence can relate to each other in many </a:t>
            </a:r>
            <a:r>
              <a:rPr lang="en-US" sz="1800" dirty="0">
                <a:solidFill>
                  <a:srgbClr val="FF0000"/>
                </a:solidFill>
                <a:effectLst/>
                <a:latin typeface="NimbusRomNo9L"/>
              </a:rPr>
              <a:t>different</a:t>
            </a:r>
            <a:r>
              <a:rPr lang="en-US" sz="1800" dirty="0">
                <a:effectLst/>
                <a:latin typeface="NimbusRomNo9L"/>
              </a:rPr>
              <a:t> </a:t>
            </a:r>
            <a:r>
              <a:rPr lang="en-US" sz="1800" dirty="0">
                <a:latin typeface="NimbusRomNo9L"/>
              </a:rPr>
              <a:t>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"/>
              </a:rPr>
              <a:t>It would be difficult for a single transformer block to learn to capture all of the different kinds of parallel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NimbusRomNo9L"/>
              </a:rPr>
              <a:t>Transformers address this issue with </a:t>
            </a:r>
            <a:r>
              <a:rPr lang="en-US" sz="1800" dirty="0">
                <a:solidFill>
                  <a:srgbClr val="FF0000"/>
                </a:solidFill>
                <a:latin typeface="NimbusRomNo9L"/>
              </a:rPr>
              <a:t>multi</a:t>
            </a:r>
            <a:r>
              <a:rPr lang="en-US" altLang="zh-CN" sz="1800" dirty="0">
                <a:solidFill>
                  <a:srgbClr val="FF0000"/>
                </a:solidFill>
                <a:latin typeface="NimbusRomNo9L"/>
              </a:rPr>
              <a:t>-</a:t>
            </a:r>
            <a:r>
              <a:rPr lang="en-US" sz="1800" dirty="0">
                <a:solidFill>
                  <a:srgbClr val="FF0000"/>
                </a:solidFill>
                <a:latin typeface="NimbusRomNo9L"/>
              </a:rPr>
              <a:t>head</a:t>
            </a:r>
            <a:r>
              <a:rPr lang="en-US" sz="1800" dirty="0">
                <a:latin typeface="NimbusRomNo9L"/>
              </a:rPr>
              <a:t> self-attention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NimbusRomNo9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10C0-B013-9A40-B821-6B1A28DB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95350"/>
            <a:ext cx="4915595" cy="302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C38E3-CBD9-1B49-A544-B11227C73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56585"/>
            <a:ext cx="5473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1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5C77E-4024-C14F-8D20-085B2356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91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97C6F-8BE8-5840-9688-2FF68212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8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B1261-C8AF-654E-BC52-3909DE74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2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01928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00AD4B"/>
                </a:solidFill>
              </a:rPr>
              <a:t>Training an auto-regressive Transformer decoder as a language model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60155-0D93-4168-B9C8-2CDF820D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6308"/>
            <a:ext cx="7620000" cy="35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5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FAF-2872-184D-8817-B92C4655A38D}"/>
              </a:ext>
            </a:extLst>
          </p:cNvPr>
          <p:cNvSpPr txBox="1">
            <a:spLocks/>
          </p:cNvSpPr>
          <p:nvPr/>
        </p:nvSpPr>
        <p:spPr>
          <a:xfrm>
            <a:off x="598966" y="285750"/>
            <a:ext cx="8316434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z="3000" kern="0" dirty="0">
                <a:solidFill>
                  <a:srgbClr val="3E83F3"/>
                </a:solidFill>
              </a:rPr>
              <a:t>Autoregressive text completion with Transformers </a:t>
            </a:r>
          </a:p>
          <a:p>
            <a:r>
              <a:rPr lang="en-US" sz="3000" kern="0" dirty="0">
                <a:solidFill>
                  <a:srgbClr val="3E83F3"/>
                </a:solidFill>
              </a:rPr>
              <a:t> </a:t>
            </a:r>
          </a:p>
          <a:p>
            <a:endParaRPr lang="en-CN" sz="3000" kern="0" dirty="0">
              <a:solidFill>
                <a:srgbClr val="3E8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1BC6E-0257-194F-8CB4-6CF84C0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017270"/>
            <a:ext cx="76809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4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120-B89D-F144-BE7C-90ADF460DDA2}"/>
              </a:ext>
            </a:extLst>
          </p:cNvPr>
          <p:cNvSpPr txBox="1">
            <a:spLocks/>
          </p:cNvSpPr>
          <p:nvPr/>
        </p:nvSpPr>
        <p:spPr>
          <a:xfrm>
            <a:off x="598966" y="285750"/>
            <a:ext cx="8316434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z="3000" kern="0" dirty="0">
                <a:solidFill>
                  <a:srgbClr val="3E83F3"/>
                </a:solidFill>
              </a:rPr>
              <a:t>Text summarization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based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on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Transformer</a:t>
            </a:r>
            <a:r>
              <a:rPr lang="en-US" sz="3000" kern="0" dirty="0">
                <a:solidFill>
                  <a:srgbClr val="3E83F3"/>
                </a:solidFill>
              </a:rPr>
              <a:t> </a:t>
            </a:r>
          </a:p>
          <a:p>
            <a:r>
              <a:rPr lang="en-US" sz="3000" kern="0" dirty="0">
                <a:solidFill>
                  <a:srgbClr val="3E83F3"/>
                </a:solidFill>
              </a:rPr>
              <a:t> </a:t>
            </a:r>
          </a:p>
          <a:p>
            <a:endParaRPr lang="en-CN" sz="3000" kern="0" dirty="0">
              <a:solidFill>
                <a:srgbClr val="3E8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1534F-4C2E-4C4C-8150-D3D24CCB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95350"/>
            <a:ext cx="6498739" cy="4116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DFBF8-1755-B24F-B750-FA607E8C427A}"/>
              </a:ext>
            </a:extLst>
          </p:cNvPr>
          <p:cNvSpPr txBox="1"/>
          <p:nvPr/>
        </p:nvSpPr>
        <p:spPr>
          <a:xfrm>
            <a:off x="6879739" y="1910030"/>
            <a:ext cx="259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NimbusRomNo9L"/>
              </a:rPr>
              <a:t>Examples of articles and summaries from the CNN/Daily Mail corpus </a:t>
            </a:r>
            <a:r>
              <a:rPr lang="en-US" sz="1600" dirty="0">
                <a:solidFill>
                  <a:srgbClr val="0000FF"/>
                </a:solidFill>
                <a:effectLst/>
                <a:latin typeface="NimbusRomNo9L"/>
              </a:rPr>
              <a:t>(Hermann et al., 2015)</a:t>
            </a:r>
            <a:r>
              <a:rPr lang="en-US" sz="1600" dirty="0">
                <a:effectLst/>
                <a:latin typeface="NimbusRomNo9L"/>
              </a:rPr>
              <a:t>, </a:t>
            </a:r>
            <a:r>
              <a:rPr lang="en-US" sz="1600" dirty="0">
                <a:solidFill>
                  <a:srgbClr val="0000FF"/>
                </a:solidFill>
                <a:effectLst/>
                <a:latin typeface="NimbusRomNo9L"/>
              </a:rPr>
              <a:t>(</a:t>
            </a:r>
            <a:r>
              <a:rPr lang="en-US" sz="1600" dirty="0" err="1">
                <a:solidFill>
                  <a:srgbClr val="0000FF"/>
                </a:solidFill>
                <a:effectLst/>
                <a:latin typeface="NimbusRomNo9L"/>
              </a:rPr>
              <a:t>Nallapati</a:t>
            </a:r>
            <a:r>
              <a:rPr lang="en-US" sz="1600" dirty="0">
                <a:solidFill>
                  <a:srgbClr val="0000FF"/>
                </a:solidFill>
                <a:effectLst/>
                <a:latin typeface="NimbusRomNo9L"/>
              </a:rPr>
              <a:t> et al., 2016)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982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Variation of RNN-based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37024"/>
            <a:ext cx="5943600" cy="60960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dirty="0"/>
              <a:t>Consider a simple variation: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1066800" y="1733550"/>
            <a:ext cx="6858000" cy="40907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i="1" kern="0" dirty="0"/>
              <a:t>First</a:t>
            </a:r>
            <a:r>
              <a:rPr lang="en-US" kern="0" dirty="0"/>
              <a:t> pass a speciﬁed preﬁx through the language model using forward inference</a:t>
            </a:r>
          </a:p>
          <a:p>
            <a:pPr>
              <a:buClr>
                <a:srgbClr val="0070C0"/>
              </a:buClr>
            </a:pPr>
            <a:r>
              <a:rPr lang="en-US" i="1" kern="0" dirty="0"/>
              <a:t>Then</a:t>
            </a:r>
            <a:r>
              <a:rPr lang="en-US" kern="0" dirty="0"/>
              <a:t> generate using the ﬁnal hidden state of the preﬁx as the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685850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280-5958-6948-AC28-6FFAECDF672B}"/>
              </a:ext>
            </a:extLst>
          </p:cNvPr>
          <p:cNvSpPr txBox="1">
            <a:spLocks/>
          </p:cNvSpPr>
          <p:nvPr/>
        </p:nvSpPr>
        <p:spPr>
          <a:xfrm>
            <a:off x="598966" y="133350"/>
            <a:ext cx="8316434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z="3000" kern="0" dirty="0">
                <a:solidFill>
                  <a:srgbClr val="3E83F3"/>
                </a:solidFill>
              </a:rPr>
              <a:t>Text summarization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based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on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Transformer</a:t>
            </a:r>
            <a:r>
              <a:rPr lang="en-US" sz="3000" kern="0" dirty="0">
                <a:solidFill>
                  <a:srgbClr val="3E83F3"/>
                </a:solidFill>
              </a:rPr>
              <a:t> </a:t>
            </a:r>
          </a:p>
          <a:p>
            <a:r>
              <a:rPr lang="en-US" sz="3000" kern="0" dirty="0">
                <a:solidFill>
                  <a:srgbClr val="3E83F3"/>
                </a:solidFill>
              </a:rPr>
              <a:t> </a:t>
            </a:r>
          </a:p>
          <a:p>
            <a:endParaRPr lang="en-CN" sz="3000" kern="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4FCEE0-A2F6-3940-AFB1-C70F270E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995"/>
            <a:ext cx="9144000" cy="3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8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89D1-ED85-3948-8D4B-899DA00958EF}"/>
              </a:ext>
            </a:extLst>
          </p:cNvPr>
          <p:cNvSpPr txBox="1">
            <a:spLocks/>
          </p:cNvSpPr>
          <p:nvPr/>
        </p:nvSpPr>
        <p:spPr>
          <a:xfrm>
            <a:off x="304800" y="9338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00AD4B"/>
                </a:solidFill>
              </a:rPr>
              <a:t>Encoder-Decoder with Transformers</a:t>
            </a:r>
            <a:r>
              <a:rPr lang="zh-CN" altLang="en-US" sz="3000" kern="0" dirty="0">
                <a:solidFill>
                  <a:srgbClr val="00AD4B"/>
                </a:solidFill>
              </a:rPr>
              <a:t> </a:t>
            </a:r>
            <a:r>
              <a:rPr lang="en-US" altLang="zh-CN" sz="3000" kern="0" dirty="0">
                <a:solidFill>
                  <a:srgbClr val="00AD4B"/>
                </a:solidFill>
              </a:rPr>
              <a:t>for</a:t>
            </a:r>
            <a:r>
              <a:rPr lang="zh-CN" altLang="en-US" sz="3000" kern="0" dirty="0">
                <a:solidFill>
                  <a:srgbClr val="00AD4B"/>
                </a:solidFill>
              </a:rPr>
              <a:t> </a:t>
            </a:r>
            <a:r>
              <a:rPr lang="en-US" altLang="zh-CN" sz="3000" kern="0" dirty="0">
                <a:solidFill>
                  <a:srgbClr val="00AD4B"/>
                </a:solidFill>
              </a:rPr>
              <a:t>MT </a:t>
            </a:r>
          </a:p>
          <a:p>
            <a:pPr>
              <a:buClr>
                <a:srgbClr val="C00000"/>
              </a:buClr>
            </a:pPr>
            <a:endParaRPr lang="en-US" altLang="zh-CN" sz="3000" kern="0" dirty="0">
              <a:solidFill>
                <a:srgbClr val="00AD4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F8597-A3E3-E047-8A19-7906FF15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52288"/>
            <a:ext cx="8635507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45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B7E-E170-5F45-BE9E-2686C2DC24A5}"/>
              </a:ext>
            </a:extLst>
          </p:cNvPr>
          <p:cNvSpPr txBox="1">
            <a:spLocks/>
          </p:cNvSpPr>
          <p:nvPr/>
        </p:nvSpPr>
        <p:spPr>
          <a:xfrm>
            <a:off x="76200" y="9338"/>
            <a:ext cx="89916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00AD4B"/>
                </a:solidFill>
              </a:rPr>
              <a:t>The transformer block for the encoder and the</a:t>
            </a:r>
            <a:r>
              <a:rPr lang="zh-CN" altLang="en-US" sz="3000" kern="0" dirty="0">
                <a:solidFill>
                  <a:srgbClr val="00AD4B"/>
                </a:solidFill>
              </a:rPr>
              <a:t> </a:t>
            </a:r>
            <a:r>
              <a:rPr lang="en-US" altLang="zh-CN" sz="3000" kern="0" dirty="0">
                <a:solidFill>
                  <a:srgbClr val="00AD4B"/>
                </a:solidFill>
              </a:rPr>
              <a:t>decoder </a:t>
            </a:r>
          </a:p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00AD4B"/>
                </a:solidFill>
              </a:rPr>
              <a:t> </a:t>
            </a:r>
          </a:p>
          <a:p>
            <a:pPr>
              <a:buClr>
                <a:srgbClr val="C00000"/>
              </a:buClr>
            </a:pPr>
            <a:endParaRPr lang="en-US" altLang="zh-CN" sz="3000" kern="0" dirty="0">
              <a:solidFill>
                <a:srgbClr val="00AD4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78DFD-3FAB-9A45-B30E-0328947F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347607" cy="3872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9B3DCA-0919-F94D-B75A-2707CA76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7" y="2114550"/>
            <a:ext cx="357146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98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50A5-84CA-DD49-8AD4-8C18F01F4FD2}"/>
              </a:ext>
            </a:extLst>
          </p:cNvPr>
          <p:cNvSpPr txBox="1">
            <a:spLocks/>
          </p:cNvSpPr>
          <p:nvPr/>
        </p:nvSpPr>
        <p:spPr>
          <a:xfrm>
            <a:off x="304800" y="9338"/>
            <a:ext cx="8458200" cy="7429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sz="3000" kern="0" dirty="0">
                <a:solidFill>
                  <a:srgbClr val="3E83F3"/>
                </a:solidFill>
              </a:rPr>
              <a:t>Training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Data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for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MT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and</a:t>
            </a:r>
            <a:r>
              <a:rPr lang="zh-CN" altLang="en-US" sz="3000" kern="0" dirty="0">
                <a:solidFill>
                  <a:srgbClr val="3E83F3"/>
                </a:solidFill>
              </a:rPr>
              <a:t> </a:t>
            </a:r>
            <a:r>
              <a:rPr lang="en-US" altLang="zh-CN" sz="3000" kern="0" dirty="0">
                <a:solidFill>
                  <a:srgbClr val="3E83F3"/>
                </a:solidFill>
              </a:rPr>
              <a:t>Alignment</a:t>
            </a:r>
            <a:endParaRPr lang="en-US" altLang="zh-CN" sz="3000" kern="0" dirty="0">
              <a:solidFill>
                <a:srgbClr val="00AD4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434FD-6E3E-9749-8A89-B3D6342A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206500"/>
            <a:ext cx="7505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519" r="4167" b="10000"/>
          <a:stretch/>
        </p:blipFill>
        <p:spPr>
          <a:xfrm>
            <a:off x="762000" y="895350"/>
            <a:ext cx="7848600" cy="38542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38100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Variation of RNN-based LM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62000" y="1047750"/>
            <a:ext cx="3430494" cy="3701823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cxnSp>
        <p:nvCxnSpPr>
          <p:cNvPr id="11" name="直接连接符 10"/>
          <p:cNvCxnSpPr>
            <a:endCxn id="13" idx="1"/>
          </p:cNvCxnSpPr>
          <p:nvPr/>
        </p:nvCxnSpPr>
        <p:spPr bwMode="auto">
          <a:xfrm flipV="1">
            <a:off x="4191000" y="553135"/>
            <a:ext cx="1447053" cy="494615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矩形 12"/>
          <p:cNvSpPr/>
          <p:nvPr/>
        </p:nvSpPr>
        <p:spPr bwMode="auto">
          <a:xfrm>
            <a:off x="5638053" y="219759"/>
            <a:ext cx="2820147" cy="666751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Lucida Sans" pitchFamily="-65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15000" y="21975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  <a:latin typeface="+mn-lt"/>
              </a:rPr>
              <a:t>Process the provided prefix.</a:t>
            </a:r>
          </a:p>
          <a:p>
            <a:r>
              <a:rPr lang="en-US" altLang="zh-CN" sz="1800" dirty="0">
                <a:solidFill>
                  <a:srgbClr val="00B050"/>
                </a:solidFill>
                <a:latin typeface="+mn-lt"/>
              </a:rPr>
              <a:t>No outputs until the end.</a:t>
            </a:r>
            <a:endParaRPr lang="zh-CN" altLang="en-US" sz="18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016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5981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Extend to Neural Machine Translation (NMT)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7391400" cy="60960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dirty="0"/>
              <a:t>Language Model (LM)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1066800" y="1674207"/>
            <a:ext cx="7391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342900" lvl="1" indent="0">
              <a:buClr>
                <a:srgbClr val="0070C0"/>
              </a:buClr>
              <a:buNone/>
            </a:pPr>
            <a:r>
              <a:rPr lang="en-US" altLang="zh-CN" kern="0" dirty="0"/>
              <a:t>	</a:t>
            </a:r>
            <a:r>
              <a:rPr lang="en-US" altLang="zh-CN" i="1" kern="0" dirty="0"/>
              <a:t>P</a:t>
            </a:r>
            <a:r>
              <a:rPr lang="en-US" altLang="zh-CN" kern="0" dirty="0"/>
              <a:t>(</a:t>
            </a:r>
            <a:r>
              <a:rPr lang="en-US" altLang="zh-CN" kern="0" dirty="0" err="1"/>
              <a:t>for|Thanks</a:t>
            </a:r>
            <a:r>
              <a:rPr lang="en-US" altLang="zh-CN" kern="0" dirty="0"/>
              <a:t>)</a:t>
            </a:r>
          </a:p>
          <a:p>
            <a:pPr marL="342900" lvl="1" indent="0">
              <a:buClr>
                <a:srgbClr val="0070C0"/>
              </a:buClr>
              <a:buNone/>
            </a:pPr>
            <a:r>
              <a:rPr lang="en-US" kern="0" dirty="0"/>
              <a:t>	</a:t>
            </a:r>
            <a:r>
              <a:rPr lang="en-US" i="1" kern="0" dirty="0"/>
              <a:t>P</a:t>
            </a:r>
            <a:r>
              <a:rPr lang="en-US" kern="0" dirty="0"/>
              <a:t>(</a:t>
            </a:r>
            <a:r>
              <a:rPr lang="en-US" kern="0" dirty="0" err="1"/>
              <a:t>the|Thanks</a:t>
            </a:r>
            <a:r>
              <a:rPr lang="en-US" kern="0" dirty="0"/>
              <a:t> for)</a:t>
            </a:r>
          </a:p>
          <a:p>
            <a:pPr marL="342900" lvl="1" indent="0">
              <a:buClr>
                <a:srgbClr val="0070C0"/>
              </a:buClr>
              <a:buNone/>
            </a:pPr>
            <a:r>
              <a:rPr lang="en-US" kern="0" dirty="0"/>
              <a:t>	</a:t>
            </a:r>
            <a:r>
              <a:rPr lang="en-US" i="1" kern="0" dirty="0"/>
              <a:t>P</a:t>
            </a:r>
            <a:r>
              <a:rPr lang="en-US" kern="0" dirty="0"/>
              <a:t>(</a:t>
            </a:r>
            <a:r>
              <a:rPr lang="en-US" kern="0" dirty="0" err="1"/>
              <a:t>invitation|Thanks</a:t>
            </a:r>
            <a:r>
              <a:rPr lang="en-US" kern="0" dirty="0"/>
              <a:t> for the)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762000" y="2876550"/>
            <a:ext cx="73914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kern="0" dirty="0"/>
              <a:t>Neural Machine Translation (NMT)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734EBC-CA97-4241-AE53-7AA49F5D7CB8}"/>
              </a:ext>
            </a:extLst>
          </p:cNvPr>
          <p:cNvSpPr txBox="1">
            <a:spLocks/>
          </p:cNvSpPr>
          <p:nvPr/>
        </p:nvSpPr>
        <p:spPr bwMode="auto">
          <a:xfrm>
            <a:off x="1066800" y="3407026"/>
            <a:ext cx="7391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342900" lvl="1" indent="0">
              <a:buClr>
                <a:srgbClr val="0070C0"/>
              </a:buClr>
              <a:buNone/>
            </a:pPr>
            <a:r>
              <a:rPr lang="en-US" altLang="zh-CN" kern="0" dirty="0"/>
              <a:t>	</a:t>
            </a:r>
            <a:r>
              <a:rPr lang="en-US" altLang="zh-CN" i="1" kern="0" dirty="0"/>
              <a:t>P</a:t>
            </a:r>
            <a:r>
              <a:rPr lang="en-US" altLang="zh-CN" kern="0" dirty="0"/>
              <a:t>(</a:t>
            </a:r>
            <a:r>
              <a:rPr lang="zh-CN" altLang="en-US" kern="0" dirty="0"/>
              <a:t>感</a:t>
            </a:r>
            <a:r>
              <a:rPr lang="en-US" altLang="zh-CN" kern="0" dirty="0"/>
              <a:t>|Thanks for the invitation [EOS])</a:t>
            </a:r>
          </a:p>
          <a:p>
            <a:pPr marL="342900" lvl="1" indent="0">
              <a:buClr>
                <a:srgbClr val="0070C0"/>
              </a:buClr>
              <a:buNone/>
            </a:pPr>
            <a:r>
              <a:rPr lang="en-US" altLang="zh-CN" kern="0" dirty="0"/>
              <a:t>	</a:t>
            </a:r>
            <a:r>
              <a:rPr lang="en-US" altLang="zh-CN" i="1" kern="0" dirty="0"/>
              <a:t>P</a:t>
            </a:r>
            <a:r>
              <a:rPr lang="en-US" altLang="zh-CN" kern="0" dirty="0"/>
              <a:t>(</a:t>
            </a:r>
            <a:r>
              <a:rPr lang="zh-CN" altLang="en-US" kern="0" dirty="0"/>
              <a:t>谢</a:t>
            </a:r>
            <a:r>
              <a:rPr lang="en-US" altLang="zh-CN" kern="0" dirty="0"/>
              <a:t>|Thanks for the invitation [EOS] </a:t>
            </a:r>
            <a:r>
              <a:rPr lang="zh-CN" altLang="en-US" kern="0" dirty="0"/>
              <a:t>感</a:t>
            </a:r>
            <a:r>
              <a:rPr lang="en-US" altLang="zh-CN" kern="0" dirty="0"/>
              <a:t>)</a:t>
            </a:r>
          </a:p>
          <a:p>
            <a:pPr marL="342900" lvl="1" indent="0">
              <a:buClr>
                <a:srgbClr val="0070C0"/>
              </a:buClr>
              <a:buNone/>
            </a:pPr>
            <a:r>
              <a:rPr lang="en-US" altLang="zh-CN" kern="0" dirty="0"/>
              <a:t>	</a:t>
            </a:r>
            <a:r>
              <a:rPr lang="en-US" altLang="zh-CN" i="1" kern="0" dirty="0"/>
              <a:t>P</a:t>
            </a:r>
            <a:r>
              <a:rPr lang="en-US" altLang="zh-CN" kern="0" dirty="0"/>
              <a:t>(</a:t>
            </a:r>
            <a:r>
              <a:rPr lang="zh-CN" altLang="en-US" kern="0" dirty="0"/>
              <a:t>邀</a:t>
            </a:r>
            <a:r>
              <a:rPr lang="en-US" altLang="zh-CN" kern="0" dirty="0"/>
              <a:t>|Thanks for the invitation [EOS] </a:t>
            </a:r>
            <a:r>
              <a:rPr lang="zh-CN" altLang="en-US" kern="0" dirty="0"/>
              <a:t>感谢</a:t>
            </a:r>
            <a:r>
              <a:rPr lang="en-US" altLang="zh-CN" kern="0" dirty="0"/>
              <a:t>)</a:t>
            </a:r>
          </a:p>
          <a:p>
            <a:pPr marL="342900" lvl="1" indent="0">
              <a:buClr>
                <a:srgbClr val="0070C0"/>
              </a:buClr>
              <a:buNone/>
            </a:pPr>
            <a:r>
              <a:rPr lang="en-US" kern="0" dirty="0"/>
              <a:t>	</a:t>
            </a:r>
            <a:r>
              <a:rPr lang="en-US" i="1" kern="0" dirty="0"/>
              <a:t>P</a:t>
            </a:r>
            <a:r>
              <a:rPr lang="en-US" kern="0" dirty="0"/>
              <a:t>(</a:t>
            </a:r>
            <a:r>
              <a:rPr lang="zh-CN" altLang="en-US" kern="0" dirty="0"/>
              <a:t>请</a:t>
            </a:r>
            <a:r>
              <a:rPr lang="en-US" kern="0" dirty="0"/>
              <a:t>|</a:t>
            </a:r>
            <a:r>
              <a:rPr lang="en-US" altLang="zh-CN" kern="0" dirty="0"/>
              <a:t> Thanks for the invitation [EOS] </a:t>
            </a:r>
            <a:r>
              <a:rPr lang="zh-CN" altLang="en-US" kern="0" dirty="0"/>
              <a:t>感谢邀</a:t>
            </a:r>
            <a:r>
              <a:rPr lang="en-US" kern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44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5981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Extend to Neural Machine Translation (NMT)</a:t>
            </a:r>
            <a:endParaRPr lang="en-US" sz="3000" dirty="0">
              <a:solidFill>
                <a:srgbClr val="3E83F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7391400" cy="60960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b="1" dirty="0">
                <a:solidFill>
                  <a:srgbClr val="C00000"/>
                </a:solidFill>
              </a:rPr>
              <a:t>Parallel texts</a:t>
            </a:r>
            <a:r>
              <a:rPr lang="en-US" altLang="zh-CN" dirty="0"/>
              <a:t>, or </a:t>
            </a:r>
            <a:r>
              <a:rPr lang="en-US" altLang="zh-CN" b="1" dirty="0" err="1">
                <a:solidFill>
                  <a:srgbClr val="C00000"/>
                </a:solidFill>
              </a:rPr>
              <a:t>bitexts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1066800" y="1599469"/>
            <a:ext cx="73914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altLang="zh-CN" kern="0" dirty="0"/>
              <a:t>the text being translated is referred to as the </a:t>
            </a:r>
            <a:r>
              <a:rPr lang="en-US" altLang="zh-CN" b="1" kern="0" dirty="0">
                <a:solidFill>
                  <a:srgbClr val="C00000"/>
                </a:solidFill>
              </a:rPr>
              <a:t>source</a:t>
            </a:r>
            <a:r>
              <a:rPr lang="en-US" altLang="zh-CN" kern="0" dirty="0"/>
              <a:t> and the translation output is called the </a:t>
            </a:r>
            <a:r>
              <a:rPr lang="en-US" altLang="zh-CN" b="1" kern="0" dirty="0">
                <a:solidFill>
                  <a:srgbClr val="C00000"/>
                </a:solidFill>
              </a:rPr>
              <a:t>target</a:t>
            </a:r>
            <a:endParaRPr lang="en-US" b="1" kern="0" dirty="0">
              <a:solidFill>
                <a:srgbClr val="C0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762000" y="2608388"/>
            <a:ext cx="73914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C00000"/>
              </a:buClr>
            </a:pPr>
            <a:r>
              <a:rPr lang="en-US" altLang="zh-CN" kern="0" dirty="0"/>
              <a:t>To extend to machine translation: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1066800" y="3105150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altLang="zh-CN" kern="0" dirty="0"/>
              <a:t>Add an </a:t>
            </a:r>
            <a:r>
              <a:rPr lang="en-US" altLang="zh-CN" i="1" kern="0" dirty="0"/>
              <a:t>end-of-sentence marker</a:t>
            </a:r>
            <a:r>
              <a:rPr lang="en-US" altLang="zh-CN" kern="0" dirty="0"/>
              <a:t> at the end of each </a:t>
            </a:r>
            <a:r>
              <a:rPr lang="en-US" altLang="zh-CN" kern="0" dirty="0" err="1"/>
              <a:t>bitext’s</a:t>
            </a:r>
            <a:r>
              <a:rPr lang="en-US" altLang="zh-CN" kern="0" dirty="0"/>
              <a:t> source sentence and then simply concatenate the corresponding target to it</a:t>
            </a:r>
            <a:endParaRPr lang="en-US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27079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" id="{0D2432CB-BE81-DF4D-8D45-483FDC509491}" vid="{4C82AF7C-D49C-944F-8CF6-415048BCA276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</Template>
  <TotalTime>22248</TotalTime>
  <Words>1745</Words>
  <Application>Microsoft Macintosh PowerPoint</Application>
  <PresentationFormat>On-screen Show (16:9)</PresentationFormat>
  <Paragraphs>187</Paragraphs>
  <Slides>63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NimbusRomNo9L</vt:lpstr>
      <vt:lpstr>Times</vt:lpstr>
      <vt:lpstr>Arial</vt:lpstr>
      <vt:lpstr>Calibri</vt:lpstr>
      <vt:lpstr>Calibri Light</vt:lpstr>
      <vt:lpstr>Cambria Math</vt:lpstr>
      <vt:lpstr>Helvetica Neue UltraLight</vt:lpstr>
      <vt:lpstr>Lucida Sans</vt:lpstr>
      <vt:lpstr>Tahoma</vt:lpstr>
      <vt:lpstr>NLP-jurafsky</vt:lpstr>
      <vt:lpstr>Retrospect</vt:lpstr>
      <vt:lpstr>Encoder-Decoder Models and Attention</vt:lpstr>
      <vt:lpstr>Overview</vt:lpstr>
      <vt:lpstr>PowerPoint Presentation</vt:lpstr>
      <vt:lpstr>Review</vt:lpstr>
      <vt:lpstr>RNN-based language model</vt:lpstr>
      <vt:lpstr>Variation of RNN-based LM</vt:lpstr>
      <vt:lpstr>Variation of RNN-based LM</vt:lpstr>
      <vt:lpstr>Extend to Neural Machine Translation (NMT)</vt:lpstr>
      <vt:lpstr>Extend to Neural Machine Translation (NMT)</vt:lpstr>
      <vt:lpstr>Extend to Neural Machine Translation (NMT)</vt:lpstr>
      <vt:lpstr>PowerPoint Presentation</vt:lpstr>
      <vt:lpstr>Basic RNN-based encoder-decoder architecture</vt:lpstr>
      <vt:lpstr>Encoder-Decoder architecture</vt:lpstr>
      <vt:lpstr>PowerPoint Presentation</vt:lpstr>
      <vt:lpstr>Encoder</vt:lpstr>
      <vt:lpstr>Decoder</vt:lpstr>
      <vt:lpstr>PowerPoint Presentation</vt:lpstr>
      <vt:lpstr>PowerPoint Presentation</vt:lpstr>
      <vt:lpstr>Greedy decoding</vt:lpstr>
      <vt:lpstr>Problem with greedy decoding</vt:lpstr>
      <vt:lpstr>Exhaustive search decoding</vt:lpstr>
      <vt:lpstr>PowerPoint Presentation</vt:lpstr>
      <vt:lpstr>PowerPoint Presentation</vt:lpstr>
      <vt:lpstr>Beam search decoding</vt:lpstr>
      <vt:lpstr>PowerPoint Presentation</vt:lpstr>
      <vt:lpstr>PowerPoint Presentation</vt:lpstr>
      <vt:lpstr>Sequence-to-sequence: the bottleneck problem</vt:lpstr>
      <vt:lpstr>Attention</vt:lpstr>
      <vt:lpstr>Attention</vt:lpstr>
      <vt:lpstr>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Attention is great</vt:lpstr>
      <vt:lpstr>Attention visualization</vt:lpstr>
      <vt:lpstr>There are several attention variants</vt:lpstr>
      <vt:lpstr>Attention variants</vt:lpstr>
      <vt:lpstr>Applications of Encoder-Decoder Networks</vt:lpstr>
      <vt:lpstr>Attention is All You Need?</vt:lpstr>
      <vt:lpstr>Transformer</vt:lpstr>
      <vt:lpstr>Information flow in a causal (or masked) self-attention model </vt:lpstr>
      <vt:lpstr>PowerPoint Presentation</vt:lpstr>
      <vt:lpstr>Transformer Blocks </vt:lpstr>
      <vt:lpstr>PowerPoint Presentation</vt:lpstr>
      <vt:lpstr>PowerPoint Presentation</vt:lpstr>
      <vt:lpstr>PowerPoint Presentation</vt:lpstr>
      <vt:lpstr>PowerPoint Presentation</vt:lpstr>
      <vt:lpstr>Training an auto-regressive Transformer decoder as a language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Xuanjing Huang</cp:lastModifiedBy>
  <cp:revision>530</cp:revision>
  <cp:lastPrinted>2019-01-23T23:08:09Z</cp:lastPrinted>
  <dcterms:created xsi:type="dcterms:W3CDTF">2010-04-19T15:31:24Z</dcterms:created>
  <dcterms:modified xsi:type="dcterms:W3CDTF">2024-10-11T03:00:05Z</dcterms:modified>
</cp:coreProperties>
</file>